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4"/>
  </p:notesMasterIdLst>
  <p:sldIdLst>
    <p:sldId id="256" r:id="rId2"/>
    <p:sldId id="257" r:id="rId3"/>
    <p:sldId id="259" r:id="rId4"/>
    <p:sldId id="260" r:id="rId5"/>
    <p:sldId id="262" r:id="rId6"/>
    <p:sldId id="261" r:id="rId7"/>
    <p:sldId id="258" r:id="rId8"/>
    <p:sldId id="280" r:id="rId9"/>
    <p:sldId id="263" r:id="rId10"/>
    <p:sldId id="264" r:id="rId11"/>
    <p:sldId id="272" r:id="rId12"/>
    <p:sldId id="275" r:id="rId13"/>
    <p:sldId id="283" r:id="rId14"/>
    <p:sldId id="269" r:id="rId15"/>
    <p:sldId id="278" r:id="rId16"/>
    <p:sldId id="277" r:id="rId17"/>
    <p:sldId id="305" r:id="rId18"/>
    <p:sldId id="306" r:id="rId19"/>
    <p:sldId id="273" r:id="rId20"/>
    <p:sldId id="307" r:id="rId21"/>
    <p:sldId id="322"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4" r:id="rId37"/>
    <p:sldId id="323" r:id="rId38"/>
    <p:sldId id="325" r:id="rId39"/>
    <p:sldId id="326" r:id="rId40"/>
    <p:sldId id="327" r:id="rId41"/>
    <p:sldId id="328" r:id="rId42"/>
    <p:sldId id="329" r:id="rId43"/>
  </p:sldIdLst>
  <p:sldSz cx="9144000" cy="5143500" type="screen16x9"/>
  <p:notesSz cx="6858000" cy="9144000"/>
  <p:embeddedFontLst>
    <p:embeddedFont>
      <p:font typeface="Bahnschrift" panose="020B0502040204020203" pitchFamily="34" charset="0"/>
      <p:regular r:id="rId45"/>
      <p:bold r:id="rId46"/>
    </p:embeddedFont>
    <p:embeddedFont>
      <p:font typeface="Montserrat" panose="00000500000000000000" pitchFamily="2" charset="0"/>
      <p:regular r:id="rId47"/>
      <p:bold r:id="rId48"/>
      <p:italic r:id="rId49"/>
      <p:boldItalic r:id="rId50"/>
    </p:embeddedFont>
    <p:embeddedFont>
      <p:font typeface="Montserrat ExtraBold" panose="00000900000000000000" pitchFamily="2" charset="0"/>
      <p:bold r:id="rId51"/>
      <p:boldItalic r:id="rId52"/>
    </p:embeddedFont>
    <p:embeddedFont>
      <p:font typeface="Montserrat ExtraLight" panose="000003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92FB81-F04F-4713-A22B-C890B8983974}" v="260" dt="2024-05-04T12:16:32.485"/>
  </p1510:revLst>
</p1510:revInfo>
</file>

<file path=ppt/tableStyles.xml><?xml version="1.0" encoding="utf-8"?>
<a:tblStyleLst xmlns:a="http://schemas.openxmlformats.org/drawingml/2006/main" def="{F81F3221-1B52-4773-BE61-CECDF0D303AB}">
  <a:tblStyle styleId="{F81F3221-1B52-4773-BE61-CECDF0D303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92" autoAdjust="0"/>
    <p:restoredTop sz="85098" autoAdjust="0"/>
  </p:normalViewPr>
  <p:slideViewPr>
    <p:cSldViewPr snapToGrid="0">
      <p:cViewPr varScale="1">
        <p:scale>
          <a:sx n="109" d="100"/>
          <a:sy n="109" d="100"/>
        </p:scale>
        <p:origin x="667" y="101"/>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74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618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4353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5532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9899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0756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1146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2094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4131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7005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3335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9667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039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5567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0320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152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6437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8165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0681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0346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2620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7261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385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2652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3491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8" r:id="rId8"/>
    <p:sldLayoutId id="2147483659" r:id="rId9"/>
    <p:sldLayoutId id="2147483660" r:id="rId10"/>
    <p:sldLayoutId id="2147483661" r:id="rId11"/>
    <p:sldLayoutId id="2147483662" r:id="rId12"/>
    <p:sldLayoutId id="2147483663" r:id="rId13"/>
    <p:sldLayoutId id="2147483664" r:id="rId14"/>
    <p:sldLayoutId id="2147483668" r:id="rId15"/>
    <p:sldLayoutId id="2147483669" r:id="rId16"/>
    <p:sldLayoutId id="2147483670" r:id="rId17"/>
    <p:sldLayoutId id="2147483672" r:id="rId18"/>
    <p:sldLayoutId id="214748367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MINING PROGECT</a:t>
            </a:r>
          </a:p>
        </p:txBody>
      </p:sp>
      <p:sp>
        <p:nvSpPr>
          <p:cNvPr id="163" name="Google Shape;163;p38"/>
          <p:cNvSpPr txBox="1">
            <a:spLocks noGrp="1"/>
          </p:cNvSpPr>
          <p:nvPr>
            <p:ph type="subTitle" idx="1"/>
          </p:nvPr>
        </p:nvSpPr>
        <p:spPr>
          <a:xfrm>
            <a:off x="2044200" y="3209872"/>
            <a:ext cx="5055600" cy="16594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Abdelrahman Ayman 2205033</a:t>
            </a:r>
          </a:p>
          <a:p>
            <a:pPr marL="0" lvl="0" indent="0" algn="ctr" rtl="0">
              <a:spcBef>
                <a:spcPts val="0"/>
              </a:spcBef>
              <a:spcAft>
                <a:spcPts val="0"/>
              </a:spcAft>
              <a:buNone/>
            </a:pPr>
            <a:r>
              <a:rPr lang="en-US" dirty="0"/>
              <a:t>Malak Mohamed 2205059</a:t>
            </a:r>
          </a:p>
          <a:p>
            <a:pPr marL="0" lvl="0" indent="0" algn="ctr" rtl="0">
              <a:spcBef>
                <a:spcPts val="0"/>
              </a:spcBef>
              <a:spcAft>
                <a:spcPts val="0"/>
              </a:spcAft>
              <a:buNone/>
            </a:pPr>
            <a:r>
              <a:rPr lang="en-US" dirty="0" err="1"/>
              <a:t>Fadya</a:t>
            </a:r>
            <a:r>
              <a:rPr lang="en-US" dirty="0"/>
              <a:t> Hesham 2205177</a:t>
            </a:r>
          </a:p>
          <a:p>
            <a:pPr marL="0" lvl="0" indent="0" algn="ctr" rtl="0">
              <a:spcBef>
                <a:spcPts val="0"/>
              </a:spcBef>
              <a:spcAft>
                <a:spcPts val="0"/>
              </a:spcAft>
              <a:buNone/>
            </a:pPr>
            <a:r>
              <a:rPr lang="en-US" dirty="0" err="1"/>
              <a:t>Arsany</a:t>
            </a:r>
            <a:r>
              <a:rPr lang="en-US" dirty="0"/>
              <a:t> Osama 2205122</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TEAM 8</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06195" y="165835"/>
            <a:ext cx="578125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b="1" dirty="0">
                <a:solidFill>
                  <a:schemeClr val="bg1"/>
                </a:solidFill>
                <a:uFill>
                  <a:noFill/>
                </a:uFill>
              </a:rPr>
              <a:t> </a:t>
            </a:r>
            <a:r>
              <a:rPr lang="en-US" b="1" dirty="0">
                <a:solidFill>
                  <a:srgbClr val="FFC000"/>
                </a:solidFill>
                <a:uFill>
                  <a:noFill/>
                </a:uFill>
              </a:rPr>
              <a:t>2.4 Percentage of successful students in each governorate</a:t>
            </a:r>
            <a:endParaRPr dirty="0">
              <a:solidFill>
                <a:srgbClr val="FFC000"/>
              </a:solidFill>
            </a:endParaRPr>
          </a:p>
        </p:txBody>
      </p:sp>
      <p:cxnSp>
        <p:nvCxnSpPr>
          <p:cNvPr id="234" name="Google Shape;234;p46"/>
          <p:cNvCxnSpPr/>
          <p:nvPr/>
        </p:nvCxnSpPr>
        <p:spPr>
          <a:xfrm>
            <a:off x="1033820" y="20828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0CF8AA8-6A82-464D-B179-C0BCC335A287}"/>
              </a:ext>
            </a:extLst>
          </p:cNvPr>
          <p:cNvPicPr>
            <a:picLocks noChangeAspect="1"/>
          </p:cNvPicPr>
          <p:nvPr/>
        </p:nvPicPr>
        <p:blipFill>
          <a:blip r:embed="rId3"/>
          <a:stretch>
            <a:fillRect/>
          </a:stretch>
        </p:blipFill>
        <p:spPr>
          <a:xfrm>
            <a:off x="246791" y="1051560"/>
            <a:ext cx="8628712" cy="3878580"/>
          </a:xfrm>
          <a:prstGeom prst="rect">
            <a:avLst/>
          </a:prstGeom>
        </p:spPr>
      </p:pic>
      <p:sp>
        <p:nvSpPr>
          <p:cNvPr id="39" name="TextBox 38">
            <a:extLst>
              <a:ext uri="{FF2B5EF4-FFF2-40B4-BE49-F238E27FC236}">
                <a16:creationId xmlns:a16="http://schemas.microsoft.com/office/drawing/2014/main" id="{8722D5DF-7A31-4B1D-B0CE-CBBA4601D519}"/>
              </a:ext>
            </a:extLst>
          </p:cNvPr>
          <p:cNvSpPr txBox="1"/>
          <p:nvPr/>
        </p:nvSpPr>
        <p:spPr>
          <a:xfrm>
            <a:off x="2119685" y="4870758"/>
            <a:ext cx="6080760" cy="307777"/>
          </a:xfrm>
          <a:prstGeom prst="rect">
            <a:avLst/>
          </a:prstGeom>
          <a:noFill/>
        </p:spPr>
        <p:txBody>
          <a:bodyPr wrap="square">
            <a:spAutoFit/>
          </a:bodyPr>
          <a:lstStyle/>
          <a:p>
            <a:r>
              <a:rPr lang="en-US" dirty="0">
                <a:solidFill>
                  <a:schemeClr val="bg1"/>
                </a:solidFill>
              </a:rPr>
              <a:t>New Valley is the most superior to the rest of the 26 governorates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499" y="445025"/>
            <a:ext cx="6534525" cy="941400"/>
          </a:xfrm>
          <a:prstGeom prst="rect">
            <a:avLst/>
          </a:prstGeom>
        </p:spPr>
        <p:txBody>
          <a:bodyPr spcFirstLastPara="1" wrap="square" lIns="91425" tIns="91425" rIns="91425" bIns="91425" anchor="t" anchorCtr="0">
            <a:noAutofit/>
          </a:bodyPr>
          <a:lstStyle/>
          <a:p>
            <a:pPr marL="155575" lvl="0" indent="0" algn="l" rtl="0">
              <a:spcBef>
                <a:spcPts val="0"/>
              </a:spcBef>
              <a:spcAft>
                <a:spcPts val="0"/>
              </a:spcAft>
              <a:buClr>
                <a:schemeClr val="accent1"/>
              </a:buClr>
              <a:buSzPts val="1150"/>
              <a:buNone/>
            </a:pPr>
            <a:r>
              <a:rPr lang="en-US" b="1" dirty="0">
                <a:solidFill>
                  <a:srgbClr val="FFC000"/>
                </a:solidFill>
                <a:uFill>
                  <a:noFill/>
                </a:uFill>
              </a:rPr>
              <a:t>2.5 The overall success rate of students in each subject</a:t>
            </a:r>
            <a:endParaRPr lang="ar-EG" b="1" dirty="0">
              <a:solidFill>
                <a:srgbClr val="FFC000"/>
              </a:solidFill>
              <a:uFill>
                <a:noFill/>
              </a:uFill>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E9BC6874-4FB6-49FB-83DD-B35BAC939CA5}"/>
              </a:ext>
            </a:extLst>
          </p:cNvPr>
          <p:cNvPicPr>
            <a:picLocks noChangeAspect="1"/>
          </p:cNvPicPr>
          <p:nvPr/>
        </p:nvPicPr>
        <p:blipFill>
          <a:blip r:embed="rId3"/>
          <a:stretch>
            <a:fillRect/>
          </a:stretch>
        </p:blipFill>
        <p:spPr>
          <a:xfrm>
            <a:off x="3900712" y="1386425"/>
            <a:ext cx="5161512" cy="3134685"/>
          </a:xfrm>
          <a:prstGeom prst="rect">
            <a:avLst/>
          </a:prstGeom>
        </p:spPr>
      </p:pic>
      <p:sp>
        <p:nvSpPr>
          <p:cNvPr id="20" name="TextBox 19">
            <a:extLst>
              <a:ext uri="{FF2B5EF4-FFF2-40B4-BE49-F238E27FC236}">
                <a16:creationId xmlns:a16="http://schemas.microsoft.com/office/drawing/2014/main" id="{87601AFC-A5CD-4230-8BCE-1F939B2FAFD1}"/>
              </a:ext>
            </a:extLst>
          </p:cNvPr>
          <p:cNvSpPr txBox="1"/>
          <p:nvPr/>
        </p:nvSpPr>
        <p:spPr>
          <a:xfrm>
            <a:off x="81776" y="1386425"/>
            <a:ext cx="3761678" cy="2462213"/>
          </a:xfrm>
          <a:prstGeom prst="rect">
            <a:avLst/>
          </a:prstGeom>
          <a:noFill/>
        </p:spPr>
        <p:txBody>
          <a:bodyPr wrap="square">
            <a:spAutoFit/>
          </a:bodyPr>
          <a:lstStyle/>
          <a:p>
            <a:r>
              <a:rPr lang="en-US" dirty="0">
                <a:solidFill>
                  <a:schemeClr val="bg1"/>
                </a:solidFill>
              </a:rPr>
              <a:t>It is clear from these statistics that the most successful subjects are subjects outside the general secondary school grade</a:t>
            </a:r>
          </a:p>
          <a:p>
            <a:endParaRPr lang="ar-EG" dirty="0">
              <a:solidFill>
                <a:schemeClr val="bg1"/>
              </a:solidFill>
            </a:endParaRPr>
          </a:p>
          <a:p>
            <a:r>
              <a:rPr lang="en-US" dirty="0">
                <a:solidFill>
                  <a:schemeClr val="bg1"/>
                </a:solidFill>
              </a:rPr>
              <a:t>We can know that the least successful subjects in the literary major are philosophy</a:t>
            </a:r>
          </a:p>
          <a:p>
            <a:endParaRPr lang="en-US" dirty="0">
              <a:solidFill>
                <a:schemeClr val="bg1"/>
              </a:solidFill>
            </a:endParaRPr>
          </a:p>
          <a:p>
            <a:r>
              <a:rPr lang="en-US" dirty="0">
                <a:solidFill>
                  <a:schemeClr val="bg1"/>
                </a:solidFill>
              </a:rPr>
              <a:t>Also the least in mathematics is applied mathematics</a:t>
            </a:r>
            <a:endParaRPr lang="ar-EG" dirty="0">
              <a:solidFill>
                <a:schemeClr val="bg1"/>
              </a:solidFill>
            </a:endParaRPr>
          </a:p>
          <a:p>
            <a:endParaRPr lang="ar-EG" dirty="0">
              <a:solidFill>
                <a:schemeClr val="bg1"/>
              </a:solidFill>
            </a:endParaRPr>
          </a:p>
          <a:p>
            <a:r>
              <a:rPr lang="ar-EG" dirty="0">
                <a:solidFill>
                  <a:schemeClr val="bg1"/>
                </a:solidFill>
              </a:rPr>
              <a:t>&amp;</a:t>
            </a:r>
            <a:r>
              <a:rPr lang="en-US" dirty="0">
                <a:solidFill>
                  <a:schemeClr val="bg1"/>
                </a:solidFill>
              </a:rPr>
              <a:t> least in science is geology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849086" y="445025"/>
            <a:ext cx="5054114" cy="941400"/>
          </a:xfrm>
          <a:prstGeom prst="rect">
            <a:avLst/>
          </a:prstGeom>
        </p:spPr>
        <p:txBody>
          <a:bodyPr spcFirstLastPara="1" wrap="square" lIns="91425" tIns="91425" rIns="91425" bIns="91425" anchor="t" anchorCtr="0">
            <a:noAutofit/>
          </a:bodyPr>
          <a:lstStyle/>
          <a:p>
            <a:pPr marL="155575" lvl="0" indent="0" algn="l" rtl="0">
              <a:spcBef>
                <a:spcPts val="0"/>
              </a:spcBef>
              <a:spcAft>
                <a:spcPts val="0"/>
              </a:spcAft>
              <a:buClr>
                <a:schemeClr val="accent1"/>
              </a:buClr>
              <a:buSzPts val="1150"/>
              <a:buNone/>
            </a:pPr>
            <a:r>
              <a:rPr lang="en-US" b="1" dirty="0">
                <a:solidFill>
                  <a:srgbClr val="FFC000"/>
                </a:solidFill>
                <a:uFill>
                  <a:noFill/>
                </a:uFill>
              </a:rPr>
              <a:t>2.6</a:t>
            </a:r>
            <a:r>
              <a:rPr lang="ar-EG" b="1" dirty="0">
                <a:solidFill>
                  <a:srgbClr val="FFC000"/>
                </a:solidFill>
                <a:uFill>
                  <a:noFill/>
                </a:uFill>
              </a:rPr>
              <a:t> </a:t>
            </a:r>
            <a:r>
              <a:rPr lang="en-US" b="1" dirty="0">
                <a:solidFill>
                  <a:srgbClr val="FFC000"/>
                </a:solidFill>
                <a:uFill>
                  <a:noFill/>
                </a:uFill>
              </a:rPr>
              <a:t>Who are the top ten students in each specialty?</a:t>
            </a:r>
          </a:p>
        </p:txBody>
      </p:sp>
      <p:sp>
        <p:nvSpPr>
          <p:cNvPr id="1996" name="Google Shape;1996;p57"/>
          <p:cNvSpPr txBox="1">
            <a:spLocks noGrp="1"/>
          </p:cNvSpPr>
          <p:nvPr>
            <p:ph type="title" idx="3"/>
          </p:nvPr>
        </p:nvSpPr>
        <p:spPr>
          <a:xfrm>
            <a:off x="29737" y="1271990"/>
            <a:ext cx="2341756"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Literary students</a:t>
            </a:r>
            <a:endParaRPr dirty="0"/>
          </a:p>
        </p:txBody>
      </p:sp>
      <p:sp>
        <p:nvSpPr>
          <p:cNvPr id="1997" name="Google Shape;1997;p57"/>
          <p:cNvSpPr txBox="1">
            <a:spLocks noGrp="1"/>
          </p:cNvSpPr>
          <p:nvPr>
            <p:ph type="title" idx="4"/>
          </p:nvPr>
        </p:nvSpPr>
        <p:spPr>
          <a:xfrm>
            <a:off x="3087770" y="1386424"/>
            <a:ext cx="2450669" cy="4048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Science students</a:t>
            </a:r>
            <a:endParaRPr dirty="0"/>
          </a:p>
        </p:txBody>
      </p:sp>
      <p:cxnSp>
        <p:nvCxnSpPr>
          <p:cNvPr id="1998" name="Google Shape;1998;p5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2" name="Google Shape;1997;p57">
            <a:extLst>
              <a:ext uri="{FF2B5EF4-FFF2-40B4-BE49-F238E27FC236}">
                <a16:creationId xmlns:a16="http://schemas.microsoft.com/office/drawing/2014/main" id="{F732705B-1C9D-44D5-BB0F-54961BF3EF22}"/>
              </a:ext>
            </a:extLst>
          </p:cNvPr>
          <p:cNvSpPr txBox="1">
            <a:spLocks/>
          </p:cNvSpPr>
          <p:nvPr/>
        </p:nvSpPr>
        <p:spPr>
          <a:xfrm>
            <a:off x="6145540" y="1408335"/>
            <a:ext cx="3258900" cy="4048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dirty="0"/>
              <a:t>Mathematics students</a:t>
            </a:r>
          </a:p>
        </p:txBody>
      </p:sp>
      <p:pic>
        <p:nvPicPr>
          <p:cNvPr id="11" name="Picture 10">
            <a:extLst>
              <a:ext uri="{FF2B5EF4-FFF2-40B4-BE49-F238E27FC236}">
                <a16:creationId xmlns:a16="http://schemas.microsoft.com/office/drawing/2014/main" id="{9B8DE90E-D961-425A-B286-D5CEF7CD9912}"/>
              </a:ext>
            </a:extLst>
          </p:cNvPr>
          <p:cNvPicPr>
            <a:picLocks noChangeAspect="1"/>
          </p:cNvPicPr>
          <p:nvPr/>
        </p:nvPicPr>
        <p:blipFill>
          <a:blip r:embed="rId3"/>
          <a:stretch>
            <a:fillRect/>
          </a:stretch>
        </p:blipFill>
        <p:spPr>
          <a:xfrm>
            <a:off x="3086100" y="1796305"/>
            <a:ext cx="2970616" cy="2946801"/>
          </a:xfrm>
          <a:prstGeom prst="rect">
            <a:avLst/>
          </a:prstGeom>
        </p:spPr>
      </p:pic>
      <p:pic>
        <p:nvPicPr>
          <p:cNvPr id="14" name="Picture 13">
            <a:extLst>
              <a:ext uri="{FF2B5EF4-FFF2-40B4-BE49-F238E27FC236}">
                <a16:creationId xmlns:a16="http://schemas.microsoft.com/office/drawing/2014/main" id="{5FBD5A73-6F36-430F-B930-83FACD78AEB6}"/>
              </a:ext>
            </a:extLst>
          </p:cNvPr>
          <p:cNvPicPr>
            <a:picLocks noChangeAspect="1"/>
          </p:cNvPicPr>
          <p:nvPr/>
        </p:nvPicPr>
        <p:blipFill>
          <a:blip r:embed="rId4"/>
          <a:stretch>
            <a:fillRect/>
          </a:stretch>
        </p:blipFill>
        <p:spPr>
          <a:xfrm>
            <a:off x="6171878" y="1813194"/>
            <a:ext cx="2942385" cy="2946801"/>
          </a:xfrm>
          <a:prstGeom prst="rect">
            <a:avLst/>
          </a:prstGeom>
        </p:spPr>
      </p:pic>
      <p:pic>
        <p:nvPicPr>
          <p:cNvPr id="16" name="Picture 15">
            <a:extLst>
              <a:ext uri="{FF2B5EF4-FFF2-40B4-BE49-F238E27FC236}">
                <a16:creationId xmlns:a16="http://schemas.microsoft.com/office/drawing/2014/main" id="{4AB68F2D-72E5-4AA2-A18D-1364F52E7855}"/>
              </a:ext>
            </a:extLst>
          </p:cNvPr>
          <p:cNvPicPr>
            <a:picLocks noChangeAspect="1"/>
          </p:cNvPicPr>
          <p:nvPr/>
        </p:nvPicPr>
        <p:blipFill>
          <a:blip r:embed="rId5"/>
          <a:stretch>
            <a:fillRect/>
          </a:stretch>
        </p:blipFill>
        <p:spPr>
          <a:xfrm>
            <a:off x="56752" y="1820390"/>
            <a:ext cx="2914186" cy="29227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9" name="Google Shape;2129;p65"/>
          <p:cNvSpPr txBox="1">
            <a:spLocks noGrp="1"/>
          </p:cNvSpPr>
          <p:nvPr>
            <p:ph type="title"/>
          </p:nvPr>
        </p:nvSpPr>
        <p:spPr>
          <a:xfrm>
            <a:off x="938500" y="445025"/>
            <a:ext cx="7494300" cy="941400"/>
          </a:xfrm>
          <a:prstGeom prst="rect">
            <a:avLst/>
          </a:prstGeom>
        </p:spPr>
        <p:txBody>
          <a:bodyPr spcFirstLastPara="1" wrap="square" lIns="91425" tIns="91425" rIns="91425" bIns="91425" anchor="t" anchorCtr="0">
            <a:noAutofit/>
          </a:bodyPr>
          <a:lstStyle/>
          <a:p>
            <a:pPr marL="155575" lvl="0" indent="0" algn="l" rtl="0">
              <a:spcBef>
                <a:spcPts val="0"/>
              </a:spcBef>
              <a:spcAft>
                <a:spcPts val="0"/>
              </a:spcAft>
              <a:buClr>
                <a:schemeClr val="accent1"/>
              </a:buClr>
              <a:buSzPts val="1150"/>
              <a:buNone/>
            </a:pPr>
            <a:r>
              <a:rPr lang="en-US" b="1" dirty="0">
                <a:solidFill>
                  <a:schemeClr val="tx2"/>
                </a:solidFill>
                <a:uFill>
                  <a:noFill/>
                </a:uFill>
              </a:rPr>
              <a:t>2.7 Which administration and school has the highest average grades in Alexandria?</a:t>
            </a:r>
          </a:p>
        </p:txBody>
      </p:sp>
      <p:cxnSp>
        <p:nvCxnSpPr>
          <p:cNvPr id="2136" name="Google Shape;2136;p6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E7D24F53-7DE1-41B0-9404-B59643CBF78B}"/>
              </a:ext>
            </a:extLst>
          </p:cNvPr>
          <p:cNvPicPr>
            <a:picLocks noChangeAspect="1"/>
          </p:cNvPicPr>
          <p:nvPr/>
        </p:nvPicPr>
        <p:blipFill>
          <a:blip r:embed="rId3"/>
          <a:stretch>
            <a:fillRect/>
          </a:stretch>
        </p:blipFill>
        <p:spPr>
          <a:xfrm>
            <a:off x="101600" y="1487232"/>
            <a:ext cx="4212493" cy="3519676"/>
          </a:xfrm>
          <a:prstGeom prst="rect">
            <a:avLst/>
          </a:prstGeom>
        </p:spPr>
      </p:pic>
      <p:pic>
        <p:nvPicPr>
          <p:cNvPr id="9" name="Picture 8">
            <a:extLst>
              <a:ext uri="{FF2B5EF4-FFF2-40B4-BE49-F238E27FC236}">
                <a16:creationId xmlns:a16="http://schemas.microsoft.com/office/drawing/2014/main" id="{CA8D62AF-2251-4BD2-992A-67E132DA621A}"/>
              </a:ext>
            </a:extLst>
          </p:cNvPr>
          <p:cNvPicPr>
            <a:picLocks noChangeAspect="1"/>
          </p:cNvPicPr>
          <p:nvPr/>
        </p:nvPicPr>
        <p:blipFill>
          <a:blip r:embed="rId4"/>
          <a:stretch>
            <a:fillRect/>
          </a:stretch>
        </p:blipFill>
        <p:spPr>
          <a:xfrm>
            <a:off x="4478215" y="1489541"/>
            <a:ext cx="4470400" cy="35196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1"/>
          <p:cNvSpPr txBox="1">
            <a:spLocks noGrp="1"/>
          </p:cNvSpPr>
          <p:nvPr>
            <p:ph type="title"/>
          </p:nvPr>
        </p:nvSpPr>
        <p:spPr>
          <a:xfrm>
            <a:off x="508535" y="466815"/>
            <a:ext cx="5735700" cy="941400"/>
          </a:xfrm>
          <a:prstGeom prst="rect">
            <a:avLst/>
          </a:prstGeom>
        </p:spPr>
        <p:txBody>
          <a:bodyPr spcFirstLastPara="1" wrap="square" lIns="91425" tIns="91425" rIns="91425" bIns="91425" anchor="t" anchorCtr="0">
            <a:noAutofit/>
          </a:bodyPr>
          <a:lstStyle/>
          <a:p>
            <a:pPr marL="155575" lvl="0" indent="0" algn="l" rtl="0">
              <a:spcBef>
                <a:spcPts val="0"/>
              </a:spcBef>
              <a:spcAft>
                <a:spcPts val="0"/>
              </a:spcAft>
              <a:buClr>
                <a:schemeClr val="accent1"/>
              </a:buClr>
              <a:buSzPts val="1150"/>
              <a:buNone/>
            </a:pPr>
            <a:r>
              <a:rPr lang="en-US" sz="2000" b="1" dirty="0">
                <a:solidFill>
                  <a:srgbClr val="FFC000"/>
                </a:solidFill>
                <a:uFill>
                  <a:noFill/>
                </a:uFill>
              </a:rPr>
              <a:t>2.8 Did the majority pass the exams with a half grade in each subject?</a:t>
            </a:r>
            <a:endParaRPr lang="ar-EG" sz="2000" b="1" dirty="0">
              <a:solidFill>
                <a:srgbClr val="FFC000"/>
              </a:solidFill>
              <a:uFill>
                <a:noFill/>
              </a:uFill>
            </a:endParaRPr>
          </a:p>
        </p:txBody>
      </p:sp>
      <p:cxnSp>
        <p:nvCxnSpPr>
          <p:cNvPr id="293" name="Google Shape;293;p51"/>
          <p:cNvCxnSpPr/>
          <p:nvPr/>
        </p:nvCxnSpPr>
        <p:spPr>
          <a:xfrm>
            <a:off x="736269" y="4347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C5B649BE-818E-4648-8609-7BA7FE502D82}"/>
              </a:ext>
            </a:extLst>
          </p:cNvPr>
          <p:cNvPicPr>
            <a:picLocks noChangeAspect="1"/>
          </p:cNvPicPr>
          <p:nvPr/>
        </p:nvPicPr>
        <p:blipFill>
          <a:blip r:embed="rId3"/>
          <a:stretch>
            <a:fillRect/>
          </a:stretch>
        </p:blipFill>
        <p:spPr>
          <a:xfrm>
            <a:off x="292093" y="2012278"/>
            <a:ext cx="3651351" cy="2919386"/>
          </a:xfrm>
          <a:prstGeom prst="rect">
            <a:avLst/>
          </a:prstGeom>
        </p:spPr>
      </p:pic>
      <p:sp>
        <p:nvSpPr>
          <p:cNvPr id="76" name="TextBox 75">
            <a:extLst>
              <a:ext uri="{FF2B5EF4-FFF2-40B4-BE49-F238E27FC236}">
                <a16:creationId xmlns:a16="http://schemas.microsoft.com/office/drawing/2014/main" id="{BF318C47-DF39-4A09-80FE-D876AF793B21}"/>
              </a:ext>
            </a:extLst>
          </p:cNvPr>
          <p:cNvSpPr txBox="1"/>
          <p:nvPr/>
        </p:nvSpPr>
        <p:spPr>
          <a:xfrm>
            <a:off x="508535" y="1273614"/>
            <a:ext cx="4572000" cy="738664"/>
          </a:xfrm>
          <a:prstGeom prst="rect">
            <a:avLst/>
          </a:prstGeom>
          <a:noFill/>
        </p:spPr>
        <p:txBody>
          <a:bodyPr wrap="square">
            <a:spAutoFit/>
          </a:bodyPr>
          <a:lstStyle/>
          <a:p>
            <a:r>
              <a:rPr lang="en-US" dirty="0">
                <a:solidFill>
                  <a:schemeClr val="bg1"/>
                </a:solidFill>
              </a:rPr>
              <a:t>It is clear from the two pictures that a large portion of the students passed the exams with half a grade for the subject, especially physics</a:t>
            </a:r>
          </a:p>
        </p:txBody>
      </p:sp>
      <p:pic>
        <p:nvPicPr>
          <p:cNvPr id="7" name="Picture 6">
            <a:extLst>
              <a:ext uri="{FF2B5EF4-FFF2-40B4-BE49-F238E27FC236}">
                <a16:creationId xmlns:a16="http://schemas.microsoft.com/office/drawing/2014/main" id="{48E87F66-73AC-4F2D-874D-AABF7D689DCC}"/>
              </a:ext>
            </a:extLst>
          </p:cNvPr>
          <p:cNvPicPr>
            <a:picLocks noChangeAspect="1"/>
          </p:cNvPicPr>
          <p:nvPr/>
        </p:nvPicPr>
        <p:blipFill>
          <a:blip r:embed="rId4"/>
          <a:stretch>
            <a:fillRect/>
          </a:stretch>
        </p:blipFill>
        <p:spPr>
          <a:xfrm>
            <a:off x="4356819" y="2012278"/>
            <a:ext cx="3774831" cy="291938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60"/>
          <p:cNvSpPr txBox="1">
            <a:spLocks noGrp="1"/>
          </p:cNvSpPr>
          <p:nvPr>
            <p:ph type="title"/>
          </p:nvPr>
        </p:nvSpPr>
        <p:spPr>
          <a:xfrm>
            <a:off x="938499" y="445025"/>
            <a:ext cx="4925735" cy="941400"/>
          </a:xfrm>
          <a:prstGeom prst="rect">
            <a:avLst/>
          </a:prstGeom>
        </p:spPr>
        <p:txBody>
          <a:bodyPr spcFirstLastPara="1" wrap="square" lIns="91425" tIns="91425" rIns="91425" bIns="91425" anchor="t" anchorCtr="0">
            <a:noAutofit/>
          </a:bodyPr>
          <a:lstStyle/>
          <a:p>
            <a:pPr marL="155575" lvl="0" indent="0" algn="l" rtl="0">
              <a:spcBef>
                <a:spcPts val="0"/>
              </a:spcBef>
              <a:spcAft>
                <a:spcPts val="0"/>
              </a:spcAft>
              <a:buClr>
                <a:schemeClr val="accent1"/>
              </a:buClr>
              <a:buSzPts val="1150"/>
              <a:buNone/>
            </a:pPr>
            <a:r>
              <a:rPr lang="en-US" b="1" dirty="0">
                <a:solidFill>
                  <a:schemeClr val="tx2"/>
                </a:solidFill>
                <a:uFill>
                  <a:noFill/>
                </a:uFill>
              </a:rPr>
              <a:t>2.9</a:t>
            </a:r>
            <a:r>
              <a:rPr lang="ar-EG" b="1" dirty="0">
                <a:solidFill>
                  <a:schemeClr val="tx2"/>
                </a:solidFill>
                <a:uFill>
                  <a:noFill/>
                </a:uFill>
              </a:rPr>
              <a:t> </a:t>
            </a:r>
            <a:r>
              <a:rPr lang="en-US" b="1" dirty="0">
                <a:solidFill>
                  <a:schemeClr val="tx2"/>
                </a:solidFill>
                <a:uFill>
                  <a:noFill/>
                </a:uFill>
              </a:rPr>
              <a:t> Possible cheating rates in exams for each city !</a:t>
            </a:r>
          </a:p>
        </p:txBody>
      </p:sp>
      <p:cxnSp>
        <p:nvCxnSpPr>
          <p:cNvPr id="2053" name="Google Shape;2053;p60"/>
          <p:cNvCxnSpPr/>
          <p:nvPr/>
        </p:nvCxnSpPr>
        <p:spPr>
          <a:xfrm>
            <a:off x="1228345" y="35931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4" name="Google Shape;2054;p60"/>
          <p:cNvSpPr/>
          <p:nvPr/>
        </p:nvSpPr>
        <p:spPr>
          <a:xfrm>
            <a:off x="98601" y="1606525"/>
            <a:ext cx="2652414" cy="330935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7" name="Google Shape;2057;p60"/>
          <p:cNvSpPr/>
          <p:nvPr/>
        </p:nvSpPr>
        <p:spPr>
          <a:xfrm>
            <a:off x="2865120" y="1386425"/>
            <a:ext cx="3127887" cy="365826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0" name="Google Shape;2060;p60"/>
          <p:cNvSpPr/>
          <p:nvPr/>
        </p:nvSpPr>
        <p:spPr>
          <a:xfrm>
            <a:off x="6071162" y="1257609"/>
            <a:ext cx="3072838" cy="3712976"/>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3" name="Google Shape;2063;p60"/>
          <p:cNvCxnSpPr>
            <a:cxnSpLocks/>
          </p:cNvCxnSpPr>
          <p:nvPr/>
        </p:nvCxnSpPr>
        <p:spPr>
          <a:xfrm flipV="1">
            <a:off x="7490873" y="-70338"/>
            <a:ext cx="1731281" cy="1676863"/>
          </a:xfrm>
          <a:prstGeom prst="straightConnector1">
            <a:avLst/>
          </a:prstGeom>
          <a:noFill/>
          <a:ln w="19050" cap="flat" cmpd="sng">
            <a:solidFill>
              <a:schemeClr val="accent3"/>
            </a:solidFill>
            <a:prstDash val="solid"/>
            <a:round/>
            <a:headEnd type="none" w="med" len="med"/>
            <a:tailEnd type="none" w="med" len="med"/>
          </a:ln>
        </p:spPr>
      </p:cxnSp>
      <p:cxnSp>
        <p:nvCxnSpPr>
          <p:cNvPr id="2064" name="Google Shape;2064;p60"/>
          <p:cNvCxnSpPr>
            <a:cxnSpLocks/>
            <a:stCxn id="2057" idx="4"/>
          </p:cNvCxnSpPr>
          <p:nvPr/>
        </p:nvCxnSpPr>
        <p:spPr>
          <a:xfrm flipH="1">
            <a:off x="4250194" y="5044693"/>
            <a:ext cx="178870" cy="680596"/>
          </a:xfrm>
          <a:prstGeom prst="straightConnector1">
            <a:avLst/>
          </a:prstGeom>
          <a:noFill/>
          <a:ln w="19050" cap="flat" cmpd="sng">
            <a:solidFill>
              <a:schemeClr val="accent1"/>
            </a:solidFill>
            <a:prstDash val="solid"/>
            <a:round/>
            <a:headEnd type="none" w="med" len="med"/>
            <a:tailEnd type="none" w="med" len="med"/>
          </a:ln>
        </p:spPr>
      </p:cxnSp>
      <p:cxnSp>
        <p:nvCxnSpPr>
          <p:cNvPr id="2065" name="Google Shape;2065;p60"/>
          <p:cNvCxnSpPr>
            <a:cxnSpLocks/>
          </p:cNvCxnSpPr>
          <p:nvPr/>
        </p:nvCxnSpPr>
        <p:spPr>
          <a:xfrm flipH="1">
            <a:off x="-570522" y="4853354"/>
            <a:ext cx="2133599" cy="375138"/>
          </a:xfrm>
          <a:prstGeom prst="straightConnector1">
            <a:avLst/>
          </a:prstGeom>
          <a:noFill/>
          <a:ln w="19050" cap="flat" cmpd="sng">
            <a:solidFill>
              <a:schemeClr val="accent2"/>
            </a:solidFill>
            <a:prstDash val="solid"/>
            <a:round/>
            <a:headEnd type="none" w="med" len="med"/>
            <a:tailEnd type="none" w="med" len="med"/>
          </a:ln>
        </p:spPr>
      </p:cxnSp>
      <p:pic>
        <p:nvPicPr>
          <p:cNvPr id="5" name="Picture 4">
            <a:extLst>
              <a:ext uri="{FF2B5EF4-FFF2-40B4-BE49-F238E27FC236}">
                <a16:creationId xmlns:a16="http://schemas.microsoft.com/office/drawing/2014/main" id="{155B4D21-B524-4CD7-B782-EDDF0A426D6E}"/>
              </a:ext>
            </a:extLst>
          </p:cNvPr>
          <p:cNvPicPr>
            <a:picLocks noChangeAspect="1"/>
          </p:cNvPicPr>
          <p:nvPr/>
        </p:nvPicPr>
        <p:blipFill>
          <a:blip r:embed="rId3"/>
          <a:stretch>
            <a:fillRect/>
          </a:stretch>
        </p:blipFill>
        <p:spPr>
          <a:xfrm>
            <a:off x="6725623" y="1765110"/>
            <a:ext cx="1816592" cy="2866988"/>
          </a:xfrm>
          <a:prstGeom prst="rect">
            <a:avLst/>
          </a:prstGeom>
        </p:spPr>
      </p:pic>
      <p:pic>
        <p:nvPicPr>
          <p:cNvPr id="10" name="Picture 9">
            <a:extLst>
              <a:ext uri="{FF2B5EF4-FFF2-40B4-BE49-F238E27FC236}">
                <a16:creationId xmlns:a16="http://schemas.microsoft.com/office/drawing/2014/main" id="{A24B3762-F913-4752-956F-0F98CFD03DC0}"/>
              </a:ext>
            </a:extLst>
          </p:cNvPr>
          <p:cNvPicPr>
            <a:picLocks noChangeAspect="1"/>
          </p:cNvPicPr>
          <p:nvPr/>
        </p:nvPicPr>
        <p:blipFill>
          <a:blip r:embed="rId4"/>
          <a:stretch>
            <a:fillRect/>
          </a:stretch>
        </p:blipFill>
        <p:spPr>
          <a:xfrm>
            <a:off x="601785" y="2004628"/>
            <a:ext cx="1633416" cy="2567371"/>
          </a:xfrm>
          <a:prstGeom prst="rect">
            <a:avLst/>
          </a:prstGeom>
        </p:spPr>
      </p:pic>
      <p:pic>
        <p:nvPicPr>
          <p:cNvPr id="20" name="Picture 19">
            <a:extLst>
              <a:ext uri="{FF2B5EF4-FFF2-40B4-BE49-F238E27FC236}">
                <a16:creationId xmlns:a16="http://schemas.microsoft.com/office/drawing/2014/main" id="{7830A8C5-ADDC-4FC0-93C2-6AB1DF8885E6}"/>
              </a:ext>
            </a:extLst>
          </p:cNvPr>
          <p:cNvPicPr>
            <a:picLocks noChangeAspect="1"/>
          </p:cNvPicPr>
          <p:nvPr/>
        </p:nvPicPr>
        <p:blipFill>
          <a:blip r:embed="rId5"/>
          <a:stretch>
            <a:fillRect/>
          </a:stretch>
        </p:blipFill>
        <p:spPr>
          <a:xfrm>
            <a:off x="3478990" y="1926335"/>
            <a:ext cx="1885260" cy="2772140"/>
          </a:xfrm>
          <a:prstGeom prst="rect">
            <a:avLst/>
          </a:prstGeom>
        </p:spPr>
      </p:pic>
      <p:sp>
        <p:nvSpPr>
          <p:cNvPr id="38" name="Google Shape;185;p40">
            <a:extLst>
              <a:ext uri="{FF2B5EF4-FFF2-40B4-BE49-F238E27FC236}">
                <a16:creationId xmlns:a16="http://schemas.microsoft.com/office/drawing/2014/main" id="{6F57E16D-5712-4DBF-B197-03CDE53D8E22}"/>
              </a:ext>
            </a:extLst>
          </p:cNvPr>
          <p:cNvSpPr txBox="1">
            <a:spLocks/>
          </p:cNvSpPr>
          <p:nvPr/>
        </p:nvSpPr>
        <p:spPr>
          <a:xfrm>
            <a:off x="3303471" y="1568226"/>
            <a:ext cx="2067000" cy="4364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Bahnschrift" panose="020B0502040204020203" pitchFamily="34" charset="0"/>
              </a:rPr>
              <a:t>Mathematics</a:t>
            </a:r>
            <a:endParaRPr lang="en" sz="2000" dirty="0">
              <a:latin typeface="Bahnschrift" panose="020B0502040204020203" pitchFamily="34" charset="0"/>
            </a:endParaRPr>
          </a:p>
        </p:txBody>
      </p:sp>
      <p:sp>
        <p:nvSpPr>
          <p:cNvPr id="40" name="Google Shape;185;p40">
            <a:extLst>
              <a:ext uri="{FF2B5EF4-FFF2-40B4-BE49-F238E27FC236}">
                <a16:creationId xmlns:a16="http://schemas.microsoft.com/office/drawing/2014/main" id="{184652CF-79F1-4BA9-8FEE-F2DB88332EB1}"/>
              </a:ext>
            </a:extLst>
          </p:cNvPr>
          <p:cNvSpPr txBox="1">
            <a:spLocks/>
          </p:cNvSpPr>
          <p:nvPr/>
        </p:nvSpPr>
        <p:spPr>
          <a:xfrm>
            <a:off x="384993" y="1667780"/>
            <a:ext cx="2067000" cy="40969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Bahnschrift" panose="020B0502040204020203" pitchFamily="34" charset="0"/>
              </a:rPr>
              <a:t>Sciences</a:t>
            </a:r>
            <a:endParaRPr lang="en" sz="2000" dirty="0">
              <a:latin typeface="Bahnschrift" panose="020B0502040204020203" pitchFamily="34" charset="0"/>
            </a:endParaRPr>
          </a:p>
        </p:txBody>
      </p:sp>
      <p:sp>
        <p:nvSpPr>
          <p:cNvPr id="43" name="Google Shape;185;p40">
            <a:extLst>
              <a:ext uri="{FF2B5EF4-FFF2-40B4-BE49-F238E27FC236}">
                <a16:creationId xmlns:a16="http://schemas.microsoft.com/office/drawing/2014/main" id="{BA7F08E6-EF1B-405C-BA6B-3F8C6745E35F}"/>
              </a:ext>
            </a:extLst>
          </p:cNvPr>
          <p:cNvSpPr txBox="1">
            <a:spLocks/>
          </p:cNvSpPr>
          <p:nvPr/>
        </p:nvSpPr>
        <p:spPr>
          <a:xfrm>
            <a:off x="6682811" y="1426623"/>
            <a:ext cx="1859404" cy="35980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Bahnschrift" panose="020B0502040204020203" pitchFamily="34" charset="0"/>
              </a:rPr>
              <a:t>Literary</a:t>
            </a:r>
            <a:endParaRPr lang="en" sz="2000" dirty="0">
              <a:latin typeface="Bahnschrift" panose="020B050204020402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1" name="Google Shape;194;p41">
            <a:extLst>
              <a:ext uri="{FF2B5EF4-FFF2-40B4-BE49-F238E27FC236}">
                <a16:creationId xmlns:a16="http://schemas.microsoft.com/office/drawing/2014/main" id="{F497F0E8-2BAC-4302-A029-A5CEC58459B0}"/>
              </a:ext>
            </a:extLst>
          </p:cNvPr>
          <p:cNvSpPr txBox="1">
            <a:spLocks/>
          </p:cNvSpPr>
          <p:nvPr/>
        </p:nvSpPr>
        <p:spPr>
          <a:xfrm>
            <a:off x="4572000" y="1854950"/>
            <a:ext cx="4404360" cy="13790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Montserrat ExtraBold"/>
              <a:buNone/>
              <a:defRPr sz="4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9pPr>
          </a:lstStyle>
          <a:p>
            <a:pPr marL="155575" lvl="0" indent="0" algn="l" rtl="0">
              <a:spcBef>
                <a:spcPts val="0"/>
              </a:spcBef>
              <a:spcAft>
                <a:spcPts val="0"/>
              </a:spcAft>
              <a:buClr>
                <a:schemeClr val="accent1"/>
              </a:buClr>
              <a:buSzPts val="1150"/>
              <a:buNone/>
            </a:pPr>
            <a:r>
              <a:rPr lang="en-US" sz="3100" b="1" dirty="0">
                <a:solidFill>
                  <a:schemeClr val="bg1"/>
                </a:solidFill>
              </a:rPr>
              <a:t>Application of Mining Techniques</a:t>
            </a:r>
          </a:p>
        </p:txBody>
      </p:sp>
      <p:sp>
        <p:nvSpPr>
          <p:cNvPr id="22" name="Google Shape;195;p41">
            <a:extLst>
              <a:ext uri="{FF2B5EF4-FFF2-40B4-BE49-F238E27FC236}">
                <a16:creationId xmlns:a16="http://schemas.microsoft.com/office/drawing/2014/main" id="{F99A9F54-5101-4F31-BC90-64F7F010CB95}"/>
              </a:ext>
            </a:extLst>
          </p:cNvPr>
          <p:cNvSpPr txBox="1">
            <a:spLocks noGrp="1"/>
          </p:cNvSpPr>
          <p:nvPr>
            <p:ph type="subTitle" idx="1"/>
          </p:nvPr>
        </p:nvSpPr>
        <p:spPr>
          <a:xfrm>
            <a:off x="4528254" y="3158267"/>
            <a:ext cx="3940200" cy="5305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Classification - ….</a:t>
            </a:r>
            <a:endParaRPr dirty="0"/>
          </a:p>
        </p:txBody>
      </p:sp>
      <p:sp>
        <p:nvSpPr>
          <p:cNvPr id="23" name="Google Shape;207;p43">
            <a:extLst>
              <a:ext uri="{FF2B5EF4-FFF2-40B4-BE49-F238E27FC236}">
                <a16:creationId xmlns:a16="http://schemas.microsoft.com/office/drawing/2014/main" id="{2A162837-D5FD-48E9-B9B2-7A1F2BD3C15C}"/>
              </a:ext>
            </a:extLst>
          </p:cNvPr>
          <p:cNvSpPr txBox="1">
            <a:spLocks/>
          </p:cNvSpPr>
          <p:nvPr/>
        </p:nvSpPr>
        <p:spPr>
          <a:xfrm>
            <a:off x="2986268" y="2226767"/>
            <a:ext cx="1585732" cy="93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ar-EG" dirty="0"/>
              <a:t>0</a:t>
            </a:r>
            <a:r>
              <a:rPr lang="en-US" sz="6000" dirty="0">
                <a:solidFill>
                  <a:schemeClr val="bg1"/>
                </a:solidFill>
                <a:latin typeface="Montserrat ExtraBold" panose="00000900000000000000" pitchFamily="2" charset="0"/>
              </a:rPr>
              <a:t>03</a:t>
            </a:r>
            <a:endParaRPr lang="en" sz="6000" dirty="0">
              <a:solidFill>
                <a:schemeClr val="bg1"/>
              </a:solidFill>
              <a:latin typeface="Montserrat ExtraBold" panose="00000900000000000000" pitchFamily="2" charset="0"/>
            </a:endParaRPr>
          </a:p>
        </p:txBody>
      </p:sp>
      <p:cxnSp>
        <p:nvCxnSpPr>
          <p:cNvPr id="24" name="Google Shape;209;p43">
            <a:extLst>
              <a:ext uri="{FF2B5EF4-FFF2-40B4-BE49-F238E27FC236}">
                <a16:creationId xmlns:a16="http://schemas.microsoft.com/office/drawing/2014/main" id="{DE85DF4B-5996-4C94-B90D-AD672754BA5D}"/>
              </a:ext>
            </a:extLst>
          </p:cNvPr>
          <p:cNvCxnSpPr/>
          <p:nvPr/>
        </p:nvCxnSpPr>
        <p:spPr>
          <a:xfrm>
            <a:off x="4632960" y="215836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55"/>
          <p:cNvSpPr txBox="1">
            <a:spLocks noGrp="1"/>
          </p:cNvSpPr>
          <p:nvPr>
            <p:ph type="title"/>
          </p:nvPr>
        </p:nvSpPr>
        <p:spPr>
          <a:xfrm>
            <a:off x="251460" y="421644"/>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bg1"/>
                </a:solidFill>
              </a:rPr>
              <a:t> </a:t>
            </a:r>
            <a:r>
              <a:rPr lang="en-US" sz="2400" b="1" dirty="0">
                <a:solidFill>
                  <a:schemeClr val="tx2"/>
                </a:solidFill>
              </a:rPr>
              <a:t>3.1 The subject that most affects status</a:t>
            </a:r>
            <a:endParaRPr dirty="0">
              <a:solidFill>
                <a:schemeClr val="tx2"/>
              </a:solidFill>
            </a:endParaRPr>
          </a:p>
        </p:txBody>
      </p:sp>
      <p:cxnSp>
        <p:nvCxnSpPr>
          <p:cNvPr id="1980" name="Google Shape;1980;p55"/>
          <p:cNvCxnSpPr/>
          <p:nvPr/>
        </p:nvCxnSpPr>
        <p:spPr>
          <a:xfrm>
            <a:off x="416600" y="41910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3" name="TextBox 12">
            <a:extLst>
              <a:ext uri="{FF2B5EF4-FFF2-40B4-BE49-F238E27FC236}">
                <a16:creationId xmlns:a16="http://schemas.microsoft.com/office/drawing/2014/main" id="{26944444-52B9-43F9-9E9D-B39DB8FDD33A}"/>
              </a:ext>
            </a:extLst>
          </p:cNvPr>
          <p:cNvSpPr txBox="1"/>
          <p:nvPr/>
        </p:nvSpPr>
        <p:spPr>
          <a:xfrm>
            <a:off x="251460" y="1277929"/>
            <a:ext cx="4953000" cy="1384995"/>
          </a:xfrm>
          <a:prstGeom prst="rect">
            <a:avLst/>
          </a:prstGeom>
          <a:noFill/>
        </p:spPr>
        <p:txBody>
          <a:bodyPr wrap="square">
            <a:spAutoFit/>
          </a:bodyPr>
          <a:lstStyle/>
          <a:p>
            <a:r>
              <a:rPr lang="en-US" dirty="0">
                <a:solidFill>
                  <a:schemeClr val="accent4">
                    <a:lumMod val="60000"/>
                    <a:lumOff val="40000"/>
                  </a:schemeClr>
                </a:solidFill>
                <a:latin typeface="Bahnschrift" panose="020B0502040204020203" pitchFamily="34" charset="0"/>
              </a:rPr>
              <a:t>Accuracy: </a:t>
            </a:r>
            <a:r>
              <a:rPr lang="en-US" dirty="0">
                <a:solidFill>
                  <a:schemeClr val="bg1"/>
                </a:solidFill>
                <a:latin typeface="Bahnschrift" panose="020B0502040204020203" pitchFamily="34" charset="0"/>
              </a:rPr>
              <a:t>The effect of all mathematical subjects on the student’s status, whether he passed or failed</a:t>
            </a:r>
          </a:p>
          <a:p>
            <a:endParaRPr lang="ar-EG" dirty="0">
              <a:solidFill>
                <a:schemeClr val="bg1"/>
              </a:solidFill>
              <a:latin typeface="Bahnschrift" panose="020B0502040204020203" pitchFamily="34" charset="0"/>
            </a:endParaRPr>
          </a:p>
          <a:p>
            <a:r>
              <a:rPr lang="en-US" dirty="0">
                <a:solidFill>
                  <a:schemeClr val="bg1"/>
                </a:solidFill>
                <a:latin typeface="Bahnschrift" panose="020B0502040204020203" pitchFamily="34" charset="0"/>
              </a:rPr>
              <a:t>We note that the most influential subjects this time are mathematics specialization subjects, which means that they are relatively difficult than the rest of the subjects</a:t>
            </a:r>
          </a:p>
        </p:txBody>
      </p:sp>
      <p:pic>
        <p:nvPicPr>
          <p:cNvPr id="4" name="Picture 3">
            <a:extLst>
              <a:ext uri="{FF2B5EF4-FFF2-40B4-BE49-F238E27FC236}">
                <a16:creationId xmlns:a16="http://schemas.microsoft.com/office/drawing/2014/main" id="{E6BCB94D-071B-4382-A20E-42ED8A0C1CD3}"/>
              </a:ext>
            </a:extLst>
          </p:cNvPr>
          <p:cNvPicPr>
            <a:picLocks noChangeAspect="1"/>
          </p:cNvPicPr>
          <p:nvPr/>
        </p:nvPicPr>
        <p:blipFill>
          <a:blip r:embed="rId3"/>
          <a:stretch>
            <a:fillRect/>
          </a:stretch>
        </p:blipFill>
        <p:spPr>
          <a:xfrm>
            <a:off x="1150620" y="2720341"/>
            <a:ext cx="6720840" cy="2274570"/>
          </a:xfrm>
          <a:prstGeom prst="rect">
            <a:avLst/>
          </a:prstGeom>
        </p:spPr>
      </p:pic>
    </p:spTree>
    <p:extLst>
      <p:ext uri="{BB962C8B-B14F-4D97-AF65-F5344CB8AC3E}">
        <p14:creationId xmlns:p14="http://schemas.microsoft.com/office/powerpoint/2010/main" val="831755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55"/>
          <p:cNvSpPr txBox="1">
            <a:spLocks noGrp="1"/>
          </p:cNvSpPr>
          <p:nvPr>
            <p:ph type="title"/>
          </p:nvPr>
        </p:nvSpPr>
        <p:spPr>
          <a:xfrm>
            <a:off x="251460" y="414022"/>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bg1"/>
                </a:solidFill>
              </a:rPr>
              <a:t> </a:t>
            </a:r>
            <a:r>
              <a:rPr lang="en-US" sz="2400" b="1" dirty="0">
                <a:solidFill>
                  <a:schemeClr val="tx2"/>
                </a:solidFill>
              </a:rPr>
              <a:t>3.1 The subject that most affects status</a:t>
            </a:r>
            <a:endParaRPr dirty="0">
              <a:solidFill>
                <a:schemeClr val="tx2"/>
              </a:solidFill>
            </a:endParaRPr>
          </a:p>
        </p:txBody>
      </p:sp>
      <p:cxnSp>
        <p:nvCxnSpPr>
          <p:cNvPr id="1980" name="Google Shape;1980;p55"/>
          <p:cNvCxnSpPr/>
          <p:nvPr/>
        </p:nvCxnSpPr>
        <p:spPr>
          <a:xfrm>
            <a:off x="428792"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3" name="TextBox 12">
            <a:extLst>
              <a:ext uri="{FF2B5EF4-FFF2-40B4-BE49-F238E27FC236}">
                <a16:creationId xmlns:a16="http://schemas.microsoft.com/office/drawing/2014/main" id="{26944444-52B9-43F9-9E9D-B39DB8FDD33A}"/>
              </a:ext>
            </a:extLst>
          </p:cNvPr>
          <p:cNvSpPr txBox="1"/>
          <p:nvPr/>
        </p:nvSpPr>
        <p:spPr>
          <a:xfrm>
            <a:off x="251460" y="1277929"/>
            <a:ext cx="4953000" cy="1600438"/>
          </a:xfrm>
          <a:prstGeom prst="rect">
            <a:avLst/>
          </a:prstGeom>
          <a:noFill/>
        </p:spPr>
        <p:txBody>
          <a:bodyPr wrap="square">
            <a:spAutoFit/>
          </a:bodyPr>
          <a:lstStyle/>
          <a:p>
            <a:r>
              <a:rPr lang="en-US" dirty="0">
                <a:solidFill>
                  <a:schemeClr val="accent4">
                    <a:lumMod val="60000"/>
                    <a:lumOff val="40000"/>
                  </a:schemeClr>
                </a:solidFill>
                <a:latin typeface="Bahnschrift" panose="020B0502040204020203" pitchFamily="34" charset="0"/>
              </a:rPr>
              <a:t>Accuracy: </a:t>
            </a:r>
            <a:r>
              <a:rPr lang="en-US" dirty="0">
                <a:solidFill>
                  <a:schemeClr val="bg1"/>
                </a:solidFill>
                <a:latin typeface="Bahnschrift" panose="020B0502040204020203" pitchFamily="34" charset="0"/>
              </a:rPr>
              <a:t>The effect of all</a:t>
            </a:r>
            <a:r>
              <a:rPr lang="ar-EG" dirty="0">
                <a:solidFill>
                  <a:schemeClr val="bg1"/>
                </a:solidFill>
                <a:latin typeface="Bahnschrift" panose="020B0502040204020203" pitchFamily="34" charset="0"/>
              </a:rPr>
              <a:t> </a:t>
            </a:r>
            <a:r>
              <a:rPr lang="en-US" dirty="0">
                <a:solidFill>
                  <a:schemeClr val="bg1"/>
                </a:solidFill>
                <a:latin typeface="Bahnschrift" panose="020B0502040204020203" pitchFamily="34" charset="0"/>
              </a:rPr>
              <a:t> Sciences subjects on the student’s status, whether he passed or failed</a:t>
            </a:r>
          </a:p>
          <a:p>
            <a:endParaRPr lang="ar-EG" dirty="0">
              <a:solidFill>
                <a:schemeClr val="bg1"/>
              </a:solidFill>
              <a:latin typeface="Bahnschrift" panose="020B0502040204020203" pitchFamily="34" charset="0"/>
            </a:endParaRPr>
          </a:p>
          <a:p>
            <a:r>
              <a:rPr lang="en-US" dirty="0">
                <a:solidFill>
                  <a:schemeClr val="bg1"/>
                </a:solidFill>
                <a:latin typeface="Bahnschrift" panose="020B0502040204020203" pitchFamily="34" charset="0"/>
              </a:rPr>
              <a:t>Here we notice that the most influential subject is physics, and this is somewhat logical because most science students are not sufficiently trained in mathematics, like mathematics students.</a:t>
            </a:r>
          </a:p>
        </p:txBody>
      </p:sp>
      <p:pic>
        <p:nvPicPr>
          <p:cNvPr id="4" name="Picture 3">
            <a:extLst>
              <a:ext uri="{FF2B5EF4-FFF2-40B4-BE49-F238E27FC236}">
                <a16:creationId xmlns:a16="http://schemas.microsoft.com/office/drawing/2014/main" id="{9FF5E719-1707-42FF-975F-4A64FC49CD26}"/>
              </a:ext>
            </a:extLst>
          </p:cNvPr>
          <p:cNvPicPr>
            <a:picLocks noChangeAspect="1"/>
          </p:cNvPicPr>
          <p:nvPr/>
        </p:nvPicPr>
        <p:blipFill>
          <a:blip r:embed="rId3"/>
          <a:stretch>
            <a:fillRect/>
          </a:stretch>
        </p:blipFill>
        <p:spPr>
          <a:xfrm>
            <a:off x="1096950" y="2977427"/>
            <a:ext cx="6950100" cy="2040108"/>
          </a:xfrm>
          <a:prstGeom prst="rect">
            <a:avLst/>
          </a:prstGeom>
        </p:spPr>
      </p:pic>
    </p:spTree>
    <p:extLst>
      <p:ext uri="{BB962C8B-B14F-4D97-AF65-F5344CB8AC3E}">
        <p14:creationId xmlns:p14="http://schemas.microsoft.com/office/powerpoint/2010/main" val="3739526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55"/>
          <p:cNvSpPr txBox="1">
            <a:spLocks noGrp="1"/>
          </p:cNvSpPr>
          <p:nvPr>
            <p:ph type="title"/>
          </p:nvPr>
        </p:nvSpPr>
        <p:spPr>
          <a:xfrm>
            <a:off x="251460" y="414022"/>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bg1"/>
                </a:solidFill>
              </a:rPr>
              <a:t> </a:t>
            </a:r>
            <a:r>
              <a:rPr lang="en-US" sz="2400" b="1" dirty="0">
                <a:solidFill>
                  <a:schemeClr val="tx2"/>
                </a:solidFill>
              </a:rPr>
              <a:t>3.1 The subject that most affects status</a:t>
            </a:r>
            <a:endParaRPr dirty="0">
              <a:solidFill>
                <a:schemeClr val="tx2"/>
              </a:solidFill>
            </a:endParaRPr>
          </a:p>
        </p:txBody>
      </p:sp>
      <p:cxnSp>
        <p:nvCxnSpPr>
          <p:cNvPr id="1980" name="Google Shape;1980;p55"/>
          <p:cNvCxnSpPr/>
          <p:nvPr/>
        </p:nvCxnSpPr>
        <p:spPr>
          <a:xfrm>
            <a:off x="39628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31A867B4-99F5-4E57-BAB5-421E94FD59AA}"/>
              </a:ext>
            </a:extLst>
          </p:cNvPr>
          <p:cNvPicPr>
            <a:picLocks noChangeAspect="1"/>
          </p:cNvPicPr>
          <p:nvPr/>
        </p:nvPicPr>
        <p:blipFill>
          <a:blip r:embed="rId3"/>
          <a:stretch>
            <a:fillRect/>
          </a:stretch>
        </p:blipFill>
        <p:spPr>
          <a:xfrm>
            <a:off x="1173260" y="2878367"/>
            <a:ext cx="6576060" cy="2159081"/>
          </a:xfrm>
          <a:prstGeom prst="rect">
            <a:avLst/>
          </a:prstGeom>
        </p:spPr>
      </p:pic>
      <p:sp>
        <p:nvSpPr>
          <p:cNvPr id="13" name="TextBox 12">
            <a:extLst>
              <a:ext uri="{FF2B5EF4-FFF2-40B4-BE49-F238E27FC236}">
                <a16:creationId xmlns:a16="http://schemas.microsoft.com/office/drawing/2014/main" id="{26944444-52B9-43F9-9E9D-B39DB8FDD33A}"/>
              </a:ext>
            </a:extLst>
          </p:cNvPr>
          <p:cNvSpPr txBox="1"/>
          <p:nvPr/>
        </p:nvSpPr>
        <p:spPr>
          <a:xfrm>
            <a:off x="251460" y="1277929"/>
            <a:ext cx="4953000" cy="1600438"/>
          </a:xfrm>
          <a:prstGeom prst="rect">
            <a:avLst/>
          </a:prstGeom>
          <a:noFill/>
        </p:spPr>
        <p:txBody>
          <a:bodyPr wrap="square">
            <a:spAutoFit/>
          </a:bodyPr>
          <a:lstStyle/>
          <a:p>
            <a:r>
              <a:rPr lang="en-US" dirty="0">
                <a:solidFill>
                  <a:schemeClr val="accent4">
                    <a:lumMod val="60000"/>
                    <a:lumOff val="40000"/>
                  </a:schemeClr>
                </a:solidFill>
                <a:latin typeface="Bahnschrift" panose="020B0502040204020203" pitchFamily="34" charset="0"/>
              </a:rPr>
              <a:t>Accuracy: </a:t>
            </a:r>
            <a:r>
              <a:rPr lang="en-US" dirty="0">
                <a:solidFill>
                  <a:schemeClr val="bg1"/>
                </a:solidFill>
                <a:latin typeface="Bahnschrift" panose="020B0502040204020203" pitchFamily="34" charset="0"/>
              </a:rPr>
              <a:t>This means that all literary materials have an impact on the student’s status, whether he passed or failed</a:t>
            </a:r>
            <a:endParaRPr lang="ar-EG" dirty="0">
              <a:solidFill>
                <a:schemeClr val="bg1"/>
              </a:solidFill>
              <a:latin typeface="Bahnschrift" panose="020B0502040204020203" pitchFamily="34" charset="0"/>
            </a:endParaRPr>
          </a:p>
          <a:p>
            <a:endParaRPr lang="ar-EG" dirty="0">
              <a:solidFill>
                <a:schemeClr val="bg1"/>
              </a:solidFill>
              <a:latin typeface="Bahnschrift" panose="020B0502040204020203" pitchFamily="34" charset="0"/>
            </a:endParaRPr>
          </a:p>
          <a:p>
            <a:r>
              <a:rPr lang="en-US" dirty="0">
                <a:solidFill>
                  <a:schemeClr val="bg1"/>
                </a:solidFill>
                <a:latin typeface="Bahnschrift" panose="020B0502040204020203" pitchFamily="34" charset="0"/>
              </a:rPr>
              <a:t>In literature, we notice that the most influential subjects are language subjects, which means that students are more interested in literary subjects, and this has led to language subjects being relatively ignored.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0" y="-57133"/>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Contents</a:t>
            </a:r>
            <a:endParaRPr dirty="0"/>
          </a:p>
        </p:txBody>
      </p:sp>
      <p:sp>
        <p:nvSpPr>
          <p:cNvPr id="171" name="Google Shape;171;p39"/>
          <p:cNvSpPr txBox="1">
            <a:spLocks noGrp="1"/>
          </p:cNvSpPr>
          <p:nvPr>
            <p:ph type="body" idx="1"/>
          </p:nvPr>
        </p:nvSpPr>
        <p:spPr>
          <a:xfrm>
            <a:off x="0" y="495945"/>
            <a:ext cx="9275805" cy="43056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In next slides we will talk about</a:t>
            </a:r>
            <a:r>
              <a:rPr lang="en" sz="1100" b="1" dirty="0"/>
              <a:t>: </a:t>
            </a:r>
            <a:endParaRPr sz="1100" b="1" dirty="0"/>
          </a:p>
          <a:p>
            <a:pPr marL="0" lvl="0" indent="0" algn="l" rtl="0">
              <a:spcBef>
                <a:spcPts val="0"/>
              </a:spcBef>
              <a:spcAft>
                <a:spcPts val="0"/>
              </a:spcAft>
              <a:buNone/>
            </a:pPr>
            <a:endParaRPr dirty="0"/>
          </a:p>
          <a:p>
            <a:pPr marL="384175" lvl="0" indent="-228600" algn="l" rtl="0">
              <a:spcBef>
                <a:spcPts val="0"/>
              </a:spcBef>
              <a:spcAft>
                <a:spcPts val="0"/>
              </a:spcAft>
              <a:buClr>
                <a:schemeClr val="accent1"/>
              </a:buClr>
              <a:buSzPts val="1150"/>
              <a:buAutoNum type="arabicPeriod"/>
            </a:pPr>
            <a:r>
              <a:rPr lang="en-US" sz="1300" b="1" dirty="0">
                <a:solidFill>
                  <a:schemeClr val="bg1"/>
                </a:solidFill>
                <a:uFill>
                  <a:noFill/>
                </a:uFill>
              </a:rPr>
              <a:t>Dataset</a:t>
            </a:r>
            <a:r>
              <a:rPr lang="en-US" sz="1300" b="1" dirty="0">
                <a:solidFill>
                  <a:srgbClr val="FFFF00"/>
                </a:solidFill>
                <a:uFill>
                  <a:noFill/>
                </a:uFill>
              </a:rPr>
              <a:t> </a:t>
            </a:r>
            <a:r>
              <a:rPr lang="en-US" sz="1300" b="1" dirty="0">
                <a:solidFill>
                  <a:schemeClr val="bg1"/>
                </a:solidFill>
                <a:uFill>
                  <a:noFill/>
                </a:uFill>
              </a:rPr>
              <a:t>Used</a:t>
            </a:r>
          </a:p>
          <a:p>
            <a:pPr marL="155575" lvl="0" indent="0" algn="l" rtl="0">
              <a:spcBef>
                <a:spcPts val="0"/>
              </a:spcBef>
              <a:spcAft>
                <a:spcPts val="0"/>
              </a:spcAft>
              <a:buClr>
                <a:schemeClr val="accent1"/>
              </a:buClr>
              <a:buSzPts val="1150"/>
              <a:buNone/>
            </a:pPr>
            <a:r>
              <a:rPr lang="en-US" b="1" dirty="0">
                <a:solidFill>
                  <a:srgbClr val="FFFF00"/>
                </a:solidFill>
                <a:uFill>
                  <a:noFill/>
                </a:uFill>
              </a:rPr>
              <a:t>         </a:t>
            </a:r>
            <a:r>
              <a:rPr lang="en-US" b="1" dirty="0">
                <a:solidFill>
                  <a:srgbClr val="FFC000"/>
                </a:solidFill>
                <a:uFill>
                  <a:noFill/>
                </a:uFill>
              </a:rPr>
              <a:t>1.1</a:t>
            </a:r>
            <a:r>
              <a:rPr lang="en-US" b="1" dirty="0">
                <a:solidFill>
                  <a:srgbClr val="FFFF00"/>
                </a:solidFill>
                <a:uFill>
                  <a:noFill/>
                </a:uFill>
              </a:rPr>
              <a:t> </a:t>
            </a:r>
            <a:r>
              <a:rPr lang="en-US" b="1" dirty="0">
                <a:solidFill>
                  <a:schemeClr val="bg1"/>
                </a:solidFill>
                <a:uFill>
                  <a:noFill/>
                </a:uFill>
              </a:rPr>
              <a:t>Information about dataset</a:t>
            </a:r>
            <a:r>
              <a:rPr lang="en-US" b="1" dirty="0">
                <a:uFill>
                  <a:noFill/>
                </a:uFill>
              </a:rPr>
              <a:t>				</a:t>
            </a:r>
          </a:p>
          <a:p>
            <a:pPr marL="155575" lvl="0" indent="0" algn="l" rtl="0">
              <a:spcBef>
                <a:spcPts val="0"/>
              </a:spcBef>
              <a:spcAft>
                <a:spcPts val="0"/>
              </a:spcAft>
              <a:buClr>
                <a:schemeClr val="accent1"/>
              </a:buClr>
              <a:buSzPts val="1150"/>
              <a:buNone/>
            </a:pPr>
            <a:r>
              <a:rPr lang="en-US" b="1" dirty="0">
                <a:solidFill>
                  <a:srgbClr val="FFC000"/>
                </a:solidFill>
                <a:uFill>
                  <a:noFill/>
                </a:uFill>
              </a:rPr>
              <a:t>         1.2 </a:t>
            </a:r>
            <a:r>
              <a:rPr lang="en-US" b="1" dirty="0">
                <a:uFill>
                  <a:noFill/>
                </a:uFill>
              </a:rPr>
              <a:t>Where did we find it?</a:t>
            </a:r>
            <a:endParaRPr lang="ar-EG" b="1" dirty="0">
              <a:uFill>
                <a:noFill/>
              </a:uFill>
            </a:endParaRPr>
          </a:p>
          <a:p>
            <a:pPr marL="155575" lvl="0" indent="0" algn="l" rtl="0">
              <a:spcBef>
                <a:spcPts val="0"/>
              </a:spcBef>
              <a:spcAft>
                <a:spcPts val="0"/>
              </a:spcAft>
              <a:buClr>
                <a:schemeClr val="accent1"/>
              </a:buClr>
              <a:buSzPts val="1150"/>
              <a:buNone/>
            </a:pPr>
            <a:r>
              <a:rPr lang="ar-EG" b="1" dirty="0">
                <a:uFill>
                  <a:noFill/>
                </a:uFill>
              </a:rPr>
              <a:t>    </a:t>
            </a:r>
            <a:r>
              <a:rPr lang="en-US" b="1" dirty="0">
                <a:uFill>
                  <a:noFill/>
                </a:uFill>
              </a:rPr>
              <a:t>     </a:t>
            </a:r>
            <a:r>
              <a:rPr lang="en-US" b="1" dirty="0">
                <a:solidFill>
                  <a:srgbClr val="FFC000"/>
                </a:solidFill>
                <a:uFill>
                  <a:noFill/>
                </a:uFill>
              </a:rPr>
              <a:t>1.3</a:t>
            </a:r>
            <a:r>
              <a:rPr lang="en-US" b="1" dirty="0">
                <a:uFill>
                  <a:noFill/>
                </a:uFill>
              </a:rPr>
              <a:t> Why did we choose it specifically?</a:t>
            </a:r>
            <a:endParaRPr lang="ar-EG" b="1" dirty="0">
              <a:uFill>
                <a:noFill/>
              </a:uFill>
            </a:endParaRPr>
          </a:p>
          <a:p>
            <a:pPr marL="155575" lvl="0" indent="0" algn="l" rtl="0">
              <a:spcBef>
                <a:spcPts val="0"/>
              </a:spcBef>
              <a:spcAft>
                <a:spcPts val="0"/>
              </a:spcAft>
              <a:buClr>
                <a:schemeClr val="accent1"/>
              </a:buClr>
              <a:buSzPts val="1150"/>
              <a:buNone/>
            </a:pPr>
            <a:endParaRPr lang="ar-EG" b="1" dirty="0">
              <a:uFill>
                <a:noFill/>
              </a:uFill>
            </a:endParaRPr>
          </a:p>
          <a:p>
            <a:pPr marL="384175" lvl="0" indent="-228600" algn="l" rtl="0">
              <a:spcBef>
                <a:spcPts val="0"/>
              </a:spcBef>
              <a:spcAft>
                <a:spcPts val="0"/>
              </a:spcAft>
              <a:buClr>
                <a:schemeClr val="accent1"/>
              </a:buClr>
              <a:buSzPts val="1150"/>
              <a:buAutoNum type="arabicPeriod" startAt="2"/>
            </a:pPr>
            <a:r>
              <a:rPr lang="en-US" sz="1300" b="1" dirty="0">
                <a:solidFill>
                  <a:schemeClr val="bg1"/>
                </a:solidFill>
                <a:uFill>
                  <a:noFill/>
                </a:uFill>
              </a:rPr>
              <a:t>Analytical questions</a:t>
            </a:r>
            <a:endParaRPr lang="ar-EG" sz="1300" b="1" dirty="0">
              <a:solidFill>
                <a:schemeClr val="bg1"/>
              </a:solidFill>
              <a:uFill>
                <a:noFill/>
              </a:uFill>
            </a:endParaRPr>
          </a:p>
          <a:p>
            <a:pPr marL="155575" lvl="0" indent="0" algn="l" rtl="0">
              <a:spcBef>
                <a:spcPts val="0"/>
              </a:spcBef>
              <a:spcAft>
                <a:spcPts val="0"/>
              </a:spcAft>
              <a:buClr>
                <a:schemeClr val="accent1"/>
              </a:buClr>
              <a:buSzPts val="1150"/>
              <a:buNone/>
            </a:pPr>
            <a:r>
              <a:rPr lang="en-US" b="1" dirty="0">
                <a:solidFill>
                  <a:schemeClr val="bg1"/>
                </a:solidFill>
                <a:uFill>
                  <a:noFill/>
                </a:uFill>
              </a:rPr>
              <a:t>         </a:t>
            </a:r>
            <a:r>
              <a:rPr lang="en-US" b="1" dirty="0">
                <a:solidFill>
                  <a:srgbClr val="FFC000"/>
                </a:solidFill>
                <a:uFill>
                  <a:noFill/>
                </a:uFill>
              </a:rPr>
              <a:t>2.1</a:t>
            </a:r>
            <a:r>
              <a:rPr lang="en-US" b="1" dirty="0">
                <a:solidFill>
                  <a:schemeClr val="bg1"/>
                </a:solidFill>
                <a:uFill>
                  <a:noFill/>
                </a:uFill>
              </a:rPr>
              <a:t> What’s the percentage of boys to girls &amp; who are successful among them?</a:t>
            </a:r>
          </a:p>
          <a:p>
            <a:pPr marL="155575" lvl="0" indent="0" algn="l" rtl="0">
              <a:spcBef>
                <a:spcPts val="0"/>
              </a:spcBef>
              <a:spcAft>
                <a:spcPts val="0"/>
              </a:spcAft>
              <a:buClr>
                <a:schemeClr val="accent1"/>
              </a:buClr>
              <a:buSzPts val="1150"/>
              <a:buNone/>
            </a:pPr>
            <a:r>
              <a:rPr lang="en-US" b="1" dirty="0">
                <a:solidFill>
                  <a:schemeClr val="bg1"/>
                </a:solidFill>
                <a:uFill>
                  <a:noFill/>
                </a:uFill>
              </a:rPr>
              <a:t>         </a:t>
            </a:r>
            <a:r>
              <a:rPr lang="en-US" b="1" dirty="0">
                <a:solidFill>
                  <a:schemeClr val="tx2"/>
                </a:solidFill>
                <a:uFill>
                  <a:noFill/>
                </a:uFill>
              </a:rPr>
              <a:t>2.2</a:t>
            </a:r>
            <a:r>
              <a:rPr lang="en-US" b="1" dirty="0">
                <a:solidFill>
                  <a:schemeClr val="bg1"/>
                </a:solidFill>
                <a:uFill>
                  <a:noFill/>
                </a:uFill>
              </a:rPr>
              <a:t> How many absentees are there in each subject for each specialty?</a:t>
            </a:r>
          </a:p>
          <a:p>
            <a:pPr marL="155575" lvl="0" indent="0" algn="l" rtl="0">
              <a:spcBef>
                <a:spcPts val="0"/>
              </a:spcBef>
              <a:spcAft>
                <a:spcPts val="0"/>
              </a:spcAft>
              <a:buClr>
                <a:schemeClr val="accent1"/>
              </a:buClr>
              <a:buSzPts val="1150"/>
              <a:buNone/>
            </a:pPr>
            <a:r>
              <a:rPr lang="en-US" b="1" dirty="0">
                <a:solidFill>
                  <a:schemeClr val="bg1"/>
                </a:solidFill>
                <a:uFill>
                  <a:noFill/>
                </a:uFill>
              </a:rPr>
              <a:t>         </a:t>
            </a:r>
            <a:r>
              <a:rPr lang="en-US" b="1" dirty="0">
                <a:solidFill>
                  <a:srgbClr val="FFC000"/>
                </a:solidFill>
                <a:uFill>
                  <a:noFill/>
                </a:uFill>
              </a:rPr>
              <a:t>2.3</a:t>
            </a:r>
            <a:r>
              <a:rPr lang="en-US" b="1" dirty="0">
                <a:solidFill>
                  <a:schemeClr val="bg1"/>
                </a:solidFill>
                <a:uFill>
                  <a:noFill/>
                </a:uFill>
              </a:rPr>
              <a:t> What’s</a:t>
            </a:r>
            <a:r>
              <a:rPr lang="ar-EG" b="1" dirty="0">
                <a:solidFill>
                  <a:schemeClr val="bg1"/>
                </a:solidFill>
                <a:uFill>
                  <a:noFill/>
                </a:uFill>
              </a:rPr>
              <a:t> </a:t>
            </a:r>
            <a:r>
              <a:rPr lang="en-US" b="1" dirty="0">
                <a:solidFill>
                  <a:schemeClr val="bg1"/>
                </a:solidFill>
                <a:uFill>
                  <a:noFill/>
                </a:uFill>
              </a:rPr>
              <a:t>the percentage of different specializations &amp; who’re the successful</a:t>
            </a:r>
            <a:r>
              <a:rPr lang="ar-EG" b="1" dirty="0">
                <a:solidFill>
                  <a:schemeClr val="bg1"/>
                </a:solidFill>
                <a:uFill>
                  <a:noFill/>
                </a:uFill>
              </a:rPr>
              <a:t>/</a:t>
            </a:r>
            <a:r>
              <a:rPr lang="en-US" b="1" dirty="0">
                <a:solidFill>
                  <a:schemeClr val="bg1"/>
                </a:solidFill>
                <a:uFill>
                  <a:noFill/>
                </a:uFill>
              </a:rPr>
              <a:t>fail ones?</a:t>
            </a:r>
            <a:endParaRPr lang="ar-EG" b="1" dirty="0">
              <a:solidFill>
                <a:schemeClr val="bg1"/>
              </a:solidFill>
              <a:uFill>
                <a:noFill/>
              </a:uFill>
            </a:endParaRPr>
          </a:p>
          <a:p>
            <a:pPr marL="155575" lvl="0" indent="0" algn="l" rtl="0">
              <a:spcBef>
                <a:spcPts val="0"/>
              </a:spcBef>
              <a:spcAft>
                <a:spcPts val="0"/>
              </a:spcAft>
              <a:buClr>
                <a:schemeClr val="accent1"/>
              </a:buClr>
              <a:buSzPts val="1150"/>
              <a:buNone/>
            </a:pPr>
            <a:r>
              <a:rPr lang="ar-EG" b="1" dirty="0">
                <a:solidFill>
                  <a:schemeClr val="bg1"/>
                </a:solidFill>
                <a:uFill>
                  <a:noFill/>
                </a:uFill>
              </a:rPr>
              <a:t>         </a:t>
            </a:r>
            <a:r>
              <a:rPr lang="en-US" b="1" dirty="0">
                <a:solidFill>
                  <a:srgbClr val="FFC000"/>
                </a:solidFill>
                <a:uFill>
                  <a:noFill/>
                </a:uFill>
              </a:rPr>
              <a:t>2.4</a:t>
            </a:r>
            <a:r>
              <a:rPr lang="en-US" b="1" dirty="0">
                <a:solidFill>
                  <a:schemeClr val="bg1"/>
                </a:solidFill>
                <a:uFill>
                  <a:noFill/>
                </a:uFill>
              </a:rPr>
              <a:t> Percentage of successful students in each governorate</a:t>
            </a:r>
          </a:p>
          <a:p>
            <a:pPr marL="155575" lvl="0" indent="0" algn="l" rtl="0">
              <a:spcBef>
                <a:spcPts val="0"/>
              </a:spcBef>
              <a:spcAft>
                <a:spcPts val="0"/>
              </a:spcAft>
              <a:buClr>
                <a:schemeClr val="accent1"/>
              </a:buClr>
              <a:buSzPts val="1150"/>
              <a:buNone/>
            </a:pPr>
            <a:r>
              <a:rPr lang="en-US" b="1" dirty="0">
                <a:solidFill>
                  <a:schemeClr val="bg1"/>
                </a:solidFill>
                <a:uFill>
                  <a:noFill/>
                </a:uFill>
              </a:rPr>
              <a:t>         </a:t>
            </a:r>
            <a:r>
              <a:rPr lang="en-US" b="1" dirty="0">
                <a:solidFill>
                  <a:srgbClr val="FFC000"/>
                </a:solidFill>
                <a:uFill>
                  <a:noFill/>
                </a:uFill>
              </a:rPr>
              <a:t>2.5</a:t>
            </a:r>
            <a:r>
              <a:rPr lang="en-US" b="1" dirty="0">
                <a:solidFill>
                  <a:schemeClr val="bg1"/>
                </a:solidFill>
                <a:uFill>
                  <a:noFill/>
                </a:uFill>
              </a:rPr>
              <a:t> The overall success rate of students in each subject</a:t>
            </a:r>
            <a:endParaRPr lang="ar-EG" b="1" dirty="0">
              <a:solidFill>
                <a:schemeClr val="bg1"/>
              </a:solidFill>
              <a:uFill>
                <a:noFill/>
              </a:uFill>
            </a:endParaRPr>
          </a:p>
          <a:p>
            <a:pPr marL="155575" lvl="0" indent="0" algn="l" rtl="0">
              <a:spcBef>
                <a:spcPts val="0"/>
              </a:spcBef>
              <a:spcAft>
                <a:spcPts val="0"/>
              </a:spcAft>
              <a:buClr>
                <a:schemeClr val="accent1"/>
              </a:buClr>
              <a:buSzPts val="1150"/>
              <a:buNone/>
            </a:pPr>
            <a:r>
              <a:rPr lang="ar-EG" b="1" dirty="0">
                <a:solidFill>
                  <a:schemeClr val="bg1"/>
                </a:solidFill>
                <a:uFill>
                  <a:noFill/>
                </a:uFill>
              </a:rPr>
              <a:t>    </a:t>
            </a:r>
            <a:r>
              <a:rPr lang="en-US" b="1" dirty="0">
                <a:solidFill>
                  <a:schemeClr val="bg1"/>
                </a:solidFill>
                <a:uFill>
                  <a:noFill/>
                </a:uFill>
              </a:rPr>
              <a:t>     </a:t>
            </a:r>
            <a:r>
              <a:rPr lang="en-US" b="1" dirty="0">
                <a:solidFill>
                  <a:srgbClr val="FFC000"/>
                </a:solidFill>
                <a:uFill>
                  <a:noFill/>
                </a:uFill>
              </a:rPr>
              <a:t>2.6</a:t>
            </a:r>
            <a:r>
              <a:rPr lang="ar-EG" b="1" dirty="0">
                <a:solidFill>
                  <a:schemeClr val="bg1"/>
                </a:solidFill>
                <a:uFill>
                  <a:noFill/>
                </a:uFill>
              </a:rPr>
              <a:t> </a:t>
            </a:r>
            <a:r>
              <a:rPr lang="en-US" b="1" dirty="0">
                <a:solidFill>
                  <a:schemeClr val="bg1"/>
                </a:solidFill>
                <a:uFill>
                  <a:noFill/>
                </a:uFill>
              </a:rPr>
              <a:t>Who are the top ten students in each specialty?</a:t>
            </a:r>
            <a:endParaRPr lang="ar-EG" b="1" dirty="0">
              <a:solidFill>
                <a:schemeClr val="bg1"/>
              </a:solidFill>
              <a:uFill>
                <a:noFill/>
              </a:uFill>
            </a:endParaRPr>
          </a:p>
          <a:p>
            <a:pPr marL="155575" lvl="0" indent="0" algn="l" rtl="0">
              <a:spcBef>
                <a:spcPts val="0"/>
              </a:spcBef>
              <a:spcAft>
                <a:spcPts val="0"/>
              </a:spcAft>
              <a:buClr>
                <a:schemeClr val="accent1"/>
              </a:buClr>
              <a:buSzPts val="1150"/>
              <a:buNone/>
            </a:pPr>
            <a:r>
              <a:rPr lang="ar-EG" b="1" dirty="0">
                <a:solidFill>
                  <a:schemeClr val="bg1"/>
                </a:solidFill>
                <a:uFill>
                  <a:noFill/>
                </a:uFill>
              </a:rPr>
              <a:t>      </a:t>
            </a:r>
            <a:r>
              <a:rPr lang="en-US" b="1" dirty="0">
                <a:solidFill>
                  <a:schemeClr val="bg1"/>
                </a:solidFill>
                <a:uFill>
                  <a:noFill/>
                </a:uFill>
              </a:rPr>
              <a:t>   </a:t>
            </a:r>
            <a:r>
              <a:rPr lang="en-US" b="1" dirty="0">
                <a:solidFill>
                  <a:schemeClr val="tx2"/>
                </a:solidFill>
                <a:uFill>
                  <a:noFill/>
                </a:uFill>
              </a:rPr>
              <a:t>2.7</a:t>
            </a:r>
            <a:r>
              <a:rPr lang="en-US" b="1" dirty="0">
                <a:solidFill>
                  <a:schemeClr val="bg1"/>
                </a:solidFill>
                <a:uFill>
                  <a:noFill/>
                </a:uFill>
              </a:rPr>
              <a:t> Which administration and school has the highest average grades in Alexandria?</a:t>
            </a:r>
          </a:p>
          <a:p>
            <a:pPr marL="155575" lvl="0" indent="0" algn="l" rtl="0">
              <a:spcBef>
                <a:spcPts val="0"/>
              </a:spcBef>
              <a:spcAft>
                <a:spcPts val="0"/>
              </a:spcAft>
              <a:buClr>
                <a:schemeClr val="accent1"/>
              </a:buClr>
              <a:buSzPts val="1150"/>
              <a:buNone/>
            </a:pPr>
            <a:r>
              <a:rPr lang="en-US" b="1" dirty="0">
                <a:solidFill>
                  <a:schemeClr val="bg1"/>
                </a:solidFill>
                <a:uFill>
                  <a:noFill/>
                </a:uFill>
              </a:rPr>
              <a:t>         </a:t>
            </a:r>
            <a:r>
              <a:rPr lang="en-US" b="1" dirty="0">
                <a:solidFill>
                  <a:srgbClr val="FFC000"/>
                </a:solidFill>
                <a:uFill>
                  <a:noFill/>
                </a:uFill>
              </a:rPr>
              <a:t>2.8</a:t>
            </a:r>
            <a:r>
              <a:rPr lang="en-US" b="1" dirty="0">
                <a:solidFill>
                  <a:schemeClr val="bg1"/>
                </a:solidFill>
                <a:uFill>
                  <a:noFill/>
                </a:uFill>
              </a:rPr>
              <a:t> Did the majority pass the exams with a half grade in each subject?</a:t>
            </a:r>
            <a:br>
              <a:rPr lang="ar-EG" b="1" dirty="0">
                <a:solidFill>
                  <a:schemeClr val="bg1"/>
                </a:solidFill>
                <a:uFill>
                  <a:noFill/>
                </a:uFill>
              </a:rPr>
            </a:br>
            <a:r>
              <a:rPr lang="en-US" b="1" dirty="0">
                <a:solidFill>
                  <a:schemeClr val="bg1"/>
                </a:solidFill>
                <a:uFill>
                  <a:noFill/>
                </a:uFill>
              </a:rPr>
              <a:t>         </a:t>
            </a:r>
            <a:r>
              <a:rPr lang="en-US" b="1" dirty="0">
                <a:solidFill>
                  <a:srgbClr val="FFC000"/>
                </a:solidFill>
                <a:uFill>
                  <a:noFill/>
                </a:uFill>
              </a:rPr>
              <a:t>2.9</a:t>
            </a:r>
            <a:r>
              <a:rPr lang="ar-EG" b="1" dirty="0">
                <a:solidFill>
                  <a:srgbClr val="FFC000"/>
                </a:solidFill>
                <a:uFill>
                  <a:noFill/>
                </a:uFill>
              </a:rPr>
              <a:t> </a:t>
            </a:r>
            <a:r>
              <a:rPr lang="en-US" b="1" dirty="0">
                <a:solidFill>
                  <a:srgbClr val="FFC000"/>
                </a:solidFill>
                <a:uFill>
                  <a:noFill/>
                </a:uFill>
              </a:rPr>
              <a:t> </a:t>
            </a:r>
            <a:r>
              <a:rPr lang="en-US" b="1" dirty="0">
                <a:solidFill>
                  <a:schemeClr val="bg1"/>
                </a:solidFill>
                <a:uFill>
                  <a:noFill/>
                </a:uFill>
              </a:rPr>
              <a:t>Possible cheating rates in exams for each city</a:t>
            </a:r>
          </a:p>
          <a:p>
            <a:pPr marL="155575" lvl="0" indent="0" algn="l" rtl="0">
              <a:spcBef>
                <a:spcPts val="0"/>
              </a:spcBef>
              <a:spcAft>
                <a:spcPts val="0"/>
              </a:spcAft>
              <a:buClr>
                <a:schemeClr val="accent1"/>
              </a:buClr>
              <a:buSzPts val="1150"/>
              <a:buNone/>
            </a:pPr>
            <a:endParaRPr lang="en-US" b="1" dirty="0">
              <a:solidFill>
                <a:schemeClr val="bg1"/>
              </a:solidFill>
              <a:uFill>
                <a:noFill/>
              </a:uFill>
            </a:endParaRPr>
          </a:p>
          <a:p>
            <a:pPr marL="155575" lvl="0" indent="0" algn="l" rtl="0">
              <a:spcBef>
                <a:spcPts val="0"/>
              </a:spcBef>
              <a:spcAft>
                <a:spcPts val="0"/>
              </a:spcAft>
              <a:buClr>
                <a:schemeClr val="accent1"/>
              </a:buClr>
              <a:buSzPts val="1150"/>
              <a:buNone/>
            </a:pPr>
            <a:r>
              <a:rPr lang="en-US" sz="1300" b="1" dirty="0">
                <a:solidFill>
                  <a:schemeClr val="tx2"/>
                </a:solidFill>
              </a:rPr>
              <a:t>3. </a:t>
            </a:r>
            <a:r>
              <a:rPr lang="en-US" sz="1300" b="1" dirty="0">
                <a:solidFill>
                  <a:schemeClr val="bg1"/>
                </a:solidFill>
              </a:rPr>
              <a:t>Application of Mining Techniques</a:t>
            </a:r>
          </a:p>
          <a:p>
            <a:pPr marL="155575" lvl="0" indent="0" algn="l" rtl="0">
              <a:spcBef>
                <a:spcPts val="0"/>
              </a:spcBef>
              <a:spcAft>
                <a:spcPts val="0"/>
              </a:spcAft>
              <a:buClr>
                <a:schemeClr val="accent1"/>
              </a:buClr>
              <a:buSzPts val="1150"/>
              <a:buNone/>
            </a:pPr>
            <a:r>
              <a:rPr lang="en-US" sz="1300" b="1" dirty="0">
                <a:solidFill>
                  <a:schemeClr val="bg1"/>
                </a:solidFill>
              </a:rPr>
              <a:t>        </a:t>
            </a:r>
            <a:r>
              <a:rPr lang="en-US" sz="1300" b="1" dirty="0">
                <a:solidFill>
                  <a:schemeClr val="tx2"/>
                </a:solidFill>
              </a:rPr>
              <a:t>3.1 </a:t>
            </a:r>
            <a:r>
              <a:rPr lang="en-US" sz="1300" b="1" dirty="0">
                <a:solidFill>
                  <a:schemeClr val="bg1"/>
                </a:solidFill>
              </a:rPr>
              <a:t>The subject that most affects status by Classification Algorithm ( Decision Tree )</a:t>
            </a:r>
            <a:endParaRPr lang="ar-EG" sz="1300" b="1" dirty="0">
              <a:solidFill>
                <a:schemeClr val="bg1"/>
              </a:solidFill>
            </a:endParaRPr>
          </a:p>
          <a:p>
            <a:pPr marL="155575" lvl="0" indent="0" algn="l" rtl="0">
              <a:spcBef>
                <a:spcPts val="0"/>
              </a:spcBef>
              <a:spcAft>
                <a:spcPts val="0"/>
              </a:spcAft>
              <a:buClr>
                <a:schemeClr val="accent1"/>
              </a:buClr>
              <a:buSzPts val="1150"/>
              <a:buNone/>
            </a:pPr>
            <a:r>
              <a:rPr lang="ar-EG" sz="1300" b="1" dirty="0">
                <a:solidFill>
                  <a:schemeClr val="bg1"/>
                </a:solidFill>
              </a:rPr>
              <a:t>    </a:t>
            </a:r>
            <a:r>
              <a:rPr lang="en-US" sz="1300" b="1" dirty="0">
                <a:solidFill>
                  <a:schemeClr val="bg1"/>
                </a:solidFill>
              </a:rPr>
              <a:t>    </a:t>
            </a:r>
            <a:r>
              <a:rPr lang="en-US" sz="1300" b="1" dirty="0">
                <a:solidFill>
                  <a:schemeClr val="tx2"/>
                </a:solidFill>
              </a:rPr>
              <a:t>3.2</a:t>
            </a:r>
            <a:r>
              <a:rPr lang="en-US" sz="1300" b="1" dirty="0">
                <a:solidFill>
                  <a:schemeClr val="bg1"/>
                </a:solidFill>
              </a:rPr>
              <a:t> Possible</a:t>
            </a:r>
            <a:r>
              <a:rPr lang="ar-EG" sz="1300" b="1" dirty="0">
                <a:solidFill>
                  <a:schemeClr val="bg1"/>
                </a:solidFill>
              </a:rPr>
              <a:t> </a:t>
            </a:r>
            <a:r>
              <a:rPr lang="en-US" sz="1300" b="1" dirty="0">
                <a:solidFill>
                  <a:schemeClr val="bg1"/>
                </a:solidFill>
              </a:rPr>
              <a:t>grades that were added to the failing student to pass the exam </a:t>
            </a:r>
            <a:r>
              <a:rPr lang="ar-EG" sz="1300" b="1" dirty="0">
                <a:solidFill>
                  <a:schemeClr val="bg1"/>
                </a:solidFill>
              </a:rPr>
              <a:t>)</a:t>
            </a:r>
            <a:r>
              <a:rPr lang="en-US" sz="1300" b="1" dirty="0">
                <a:solidFill>
                  <a:schemeClr val="bg1"/>
                </a:solidFill>
              </a:rPr>
              <a:t> </a:t>
            </a:r>
            <a:r>
              <a:rPr lang="en-US" sz="1300" b="1" dirty="0">
                <a:solidFill>
                  <a:schemeClr val="bg1">
                    <a:lumMod val="95000"/>
                  </a:schemeClr>
                </a:solidFill>
              </a:rPr>
              <a:t>K-Medoids )</a:t>
            </a:r>
          </a:p>
          <a:p>
            <a:pPr marL="155575" lvl="0" indent="0" algn="l" rtl="0">
              <a:spcBef>
                <a:spcPts val="0"/>
              </a:spcBef>
              <a:spcAft>
                <a:spcPts val="0"/>
              </a:spcAft>
              <a:buClr>
                <a:schemeClr val="accent1"/>
              </a:buClr>
              <a:buSzPts val="1150"/>
              <a:buNone/>
            </a:pPr>
            <a:r>
              <a:rPr lang="en-US" sz="1300" b="1" dirty="0">
                <a:solidFill>
                  <a:schemeClr val="bg1">
                    <a:lumMod val="95000"/>
                  </a:schemeClr>
                </a:solidFill>
              </a:rPr>
              <a:t>        </a:t>
            </a:r>
            <a:r>
              <a:rPr lang="en-US" sz="1300" b="1" dirty="0">
                <a:solidFill>
                  <a:schemeClr val="accent1"/>
                </a:solidFill>
              </a:rPr>
              <a:t>3.3</a:t>
            </a:r>
            <a:r>
              <a:rPr lang="en-US" sz="1300" b="1" dirty="0">
                <a:solidFill>
                  <a:schemeClr val="bg1">
                    <a:lumMod val="95000"/>
                  </a:schemeClr>
                </a:solidFill>
              </a:rPr>
              <a:t> Classifying students’ level in each subject using advanced clustering ( Fuzzy )</a:t>
            </a:r>
            <a:endParaRPr lang="ar-EG" sz="1300" b="1" dirty="0">
              <a:solidFill>
                <a:schemeClr val="bg1">
                  <a:lumMod val="95000"/>
                </a:schemeClr>
              </a:solidFill>
            </a:endParaRPr>
          </a:p>
          <a:p>
            <a:pPr marL="155575" lvl="0" indent="0" algn="l" rtl="0">
              <a:spcBef>
                <a:spcPts val="0"/>
              </a:spcBef>
              <a:spcAft>
                <a:spcPts val="0"/>
              </a:spcAft>
              <a:buClr>
                <a:schemeClr val="accent1"/>
              </a:buClr>
              <a:buSzPts val="1150"/>
              <a:buNone/>
            </a:pPr>
            <a:r>
              <a:rPr lang="ar-EG" sz="1300" b="1" dirty="0">
                <a:solidFill>
                  <a:schemeClr val="bg1">
                    <a:lumMod val="95000"/>
                  </a:schemeClr>
                </a:solidFill>
              </a:rPr>
              <a:t>    </a:t>
            </a:r>
            <a:r>
              <a:rPr lang="en-US" sz="1300" b="1" dirty="0">
                <a:solidFill>
                  <a:schemeClr val="bg1">
                    <a:lumMod val="95000"/>
                  </a:schemeClr>
                </a:solidFill>
              </a:rPr>
              <a:t>    </a:t>
            </a:r>
            <a:r>
              <a:rPr lang="en-US" sz="1300" b="1" dirty="0">
                <a:solidFill>
                  <a:schemeClr val="accent1"/>
                </a:solidFill>
              </a:rPr>
              <a:t>3.4</a:t>
            </a:r>
            <a:r>
              <a:rPr lang="en-US" sz="1300" b="1" dirty="0">
                <a:solidFill>
                  <a:schemeClr val="bg1">
                    <a:lumMod val="95000"/>
                  </a:schemeClr>
                </a:solidFill>
              </a:rPr>
              <a:t> The relationship between each subject and grouping similar ones ( Hierarchical )</a:t>
            </a:r>
            <a:endParaRPr lang="ar-EG" sz="1300" b="1" dirty="0">
              <a:solidFill>
                <a:schemeClr val="bg1">
                  <a:lumMod val="95000"/>
                </a:schemeClr>
              </a:solidFill>
            </a:endParaRPr>
          </a:p>
        </p:txBody>
      </p:sp>
      <p:cxnSp>
        <p:nvCxnSpPr>
          <p:cNvPr id="172" name="Google Shape;172;p39"/>
          <p:cNvCxnSpPr>
            <a:cxnSpLocks/>
          </p:cNvCxnSpPr>
          <p:nvPr/>
        </p:nvCxnSpPr>
        <p:spPr>
          <a:xfrm>
            <a:off x="124181" y="430043"/>
            <a:ext cx="181403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142867" y="266477"/>
            <a:ext cx="6472117" cy="1438747"/>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 clustering</a:t>
            </a:r>
            <a:r>
              <a:rPr lang="en-US" sz="2400" b="1" dirty="0">
                <a:solidFill>
                  <a:schemeClr val="tx2"/>
                </a:solidFill>
              </a:rPr>
              <a:t>)</a:t>
            </a:r>
            <a:br>
              <a:rPr lang="en-US" dirty="0">
                <a:solidFill>
                  <a:schemeClr val="tx2"/>
                </a:solidFill>
              </a:rPr>
            </a:br>
            <a:br>
              <a:rPr lang="en-US" sz="1900" dirty="0">
                <a:solidFill>
                  <a:schemeClr val="tx2"/>
                </a:solidFill>
              </a:rPr>
            </a:br>
            <a:endParaRPr lang="en-US" sz="1900" dirty="0">
              <a:solidFill>
                <a:schemeClr val="tx2"/>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222466" y="26647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TextBox 5">
            <a:extLst>
              <a:ext uri="{FF2B5EF4-FFF2-40B4-BE49-F238E27FC236}">
                <a16:creationId xmlns:a16="http://schemas.microsoft.com/office/drawing/2014/main" id="{356CFD83-DFD2-4329-90A6-0D8CCB72F385}"/>
              </a:ext>
            </a:extLst>
          </p:cNvPr>
          <p:cNvSpPr txBox="1"/>
          <p:nvPr/>
        </p:nvSpPr>
        <p:spPr>
          <a:xfrm>
            <a:off x="142867" y="1572100"/>
            <a:ext cx="7295934" cy="3400931"/>
          </a:xfrm>
          <a:prstGeom prst="rect">
            <a:avLst/>
          </a:prstGeom>
          <a:noFill/>
        </p:spPr>
        <p:txBody>
          <a:bodyPr wrap="square" lIns="91440" tIns="45720" rIns="91440" bIns="45720" anchor="t">
            <a:spAutoFit/>
          </a:bodyPr>
          <a:lstStyle/>
          <a:p>
            <a:pPr marL="285750" indent="-285750">
              <a:buClr>
                <a:schemeClr val="bg1"/>
              </a:buClr>
              <a:buFont typeface="Arial" panose="020B0604020202020204" pitchFamily="34" charset="0"/>
              <a:buChar char="•"/>
            </a:pPr>
            <a:r>
              <a:rPr lang="en-US" sz="1800" dirty="0">
                <a:solidFill>
                  <a:schemeClr val="bg1"/>
                </a:solidFill>
                <a:latin typeface="Bahnschrift"/>
              </a:rPr>
              <a:t>We applied the K-medoids algorithm to about more than half of the sample data to reduce calculations while running the code</a:t>
            </a:r>
            <a:endParaRPr lang="ar-EG" sz="1800" dirty="0">
              <a:solidFill>
                <a:schemeClr val="bg1"/>
              </a:solidFill>
              <a:latin typeface="Bahnschrift"/>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 evaluation of students’ performance in Clusters for each subject was based on the Silhouette method, which tests the k from 2 to 10 and chooses the best k, and this is detailed in the report.</a:t>
            </a:r>
            <a:endParaRPr lang="ar-EG" sz="1800" dirty="0">
              <a:solidFill>
                <a:schemeClr val="bg1"/>
              </a:solidFill>
              <a:latin typeface="Bahnschrift" panose="020B0502040204020203" pitchFamily="34" charset="0"/>
            </a:endParaRPr>
          </a:p>
          <a:p>
            <a:pPr marL="285750" indent="-285750">
              <a:buFont typeface="Arial" panose="020B0604020202020204" pitchFamily="34" charset="0"/>
              <a:buChar char="•"/>
            </a:pPr>
            <a:endParaRPr lang="ar-EG" sz="1800" dirty="0">
              <a:solidFill>
                <a:schemeClr val="bg1">
                  <a:lumMod val="95000"/>
                </a:schemeClr>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lumMod val="95000"/>
                  </a:schemeClr>
                </a:solidFill>
                <a:latin typeface="Bahnschrift" panose="020B0502040204020203" pitchFamily="34" charset="0"/>
              </a:rPr>
              <a:t>Any student for whom the subject was not prescribed was removed, and those who received a zero were often due to a cheating report being filed against them</a:t>
            </a:r>
            <a:endParaRPr lang="ar-EG" sz="1800" dirty="0">
              <a:solidFill>
                <a:schemeClr val="bg1">
                  <a:lumMod val="95000"/>
                </a:schemeClr>
              </a:solidFill>
              <a:latin typeface="Bahnschrift" panose="020B0502040204020203" pitchFamily="34" charset="0"/>
            </a:endParaRPr>
          </a:p>
          <a:p>
            <a:pPr>
              <a:buClr>
                <a:schemeClr val="bg1"/>
              </a:buClr>
            </a:pPr>
            <a:endParaRPr lang="ar-EG" sz="1700" dirty="0">
              <a:solidFill>
                <a:schemeClr val="bg1">
                  <a:lumMod val="95000"/>
                </a:schemeClr>
              </a:solidFill>
              <a:latin typeface="Bahnschrift" panose="020B0502040204020203" pitchFamily="34" charset="0"/>
            </a:endParaRPr>
          </a:p>
        </p:txBody>
      </p:sp>
    </p:spTree>
    <p:extLst>
      <p:ext uri="{BB962C8B-B14F-4D97-AF65-F5344CB8AC3E}">
        <p14:creationId xmlns:p14="http://schemas.microsoft.com/office/powerpoint/2010/main" val="1646053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5" y="310743"/>
            <a:ext cx="6457226"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solidFill>
                  <a:schemeClr val="tx2"/>
                </a:solidFill>
              </a:rPr>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139321"/>
          </a:xfrm>
          <a:prstGeom prst="rect">
            <a:avLst/>
          </a:prstGeom>
          <a:noFill/>
        </p:spPr>
        <p:txBody>
          <a:bodyPr wrap="square" lIns="91440" tIns="45720" rIns="91440" bIns="45720" anchor="t">
            <a:spAutoFit/>
          </a:bodyPr>
          <a:lstStyle/>
          <a:p>
            <a:pPr marL="342900" indent="-342900">
              <a:buClr>
                <a:schemeClr val="bg1"/>
              </a:buClr>
              <a:buAutoNum type="alphaLcParenR"/>
            </a:pPr>
            <a:r>
              <a:rPr lang="en-US" sz="1800" dirty="0">
                <a:solidFill>
                  <a:schemeClr val="bg1"/>
                </a:solidFill>
                <a:latin typeface="Bahnschrift" panose="020B0502040204020203" pitchFamily="34" charset="0"/>
              </a:rPr>
              <a:t>Arabic</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a:rPr>
              <a:t>Divided into 10 clusters</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20 to 31</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32 or above was raised to the passing grade of 40, which shows huge density.</a:t>
            </a:r>
            <a:r>
              <a:rPr lang="ar-EG" sz="1800" dirty="0">
                <a:solidFill>
                  <a:schemeClr val="bg1"/>
                </a:solidFill>
                <a:latin typeface="Bahnschrift" panose="020B0502040204020203" pitchFamily="34" charset="0"/>
              </a:rPr>
              <a:t> </a:t>
            </a:r>
            <a:r>
              <a:rPr lang="en-US" sz="1800" dirty="0">
                <a:solidFill>
                  <a:schemeClr val="bg1"/>
                </a:solidFill>
                <a:latin typeface="Bahnschrift" panose="020B0502040204020203" pitchFamily="34" charset="0"/>
              </a:rPr>
              <a:t> (+8)</a:t>
            </a:r>
          </a:p>
        </p:txBody>
      </p:sp>
      <p:pic>
        <p:nvPicPr>
          <p:cNvPr id="5" name="Picture 4">
            <a:extLst>
              <a:ext uri="{FF2B5EF4-FFF2-40B4-BE49-F238E27FC236}">
                <a16:creationId xmlns:a16="http://schemas.microsoft.com/office/drawing/2014/main" id="{36466E6E-75DD-4897-AE46-08F7DB21E919}"/>
              </a:ext>
            </a:extLst>
          </p:cNvPr>
          <p:cNvPicPr>
            <a:picLocks noChangeAspect="1"/>
          </p:cNvPicPr>
          <p:nvPr/>
        </p:nvPicPr>
        <p:blipFill>
          <a:blip r:embed="rId3"/>
          <a:stretch>
            <a:fillRect/>
          </a:stretch>
        </p:blipFill>
        <p:spPr>
          <a:xfrm>
            <a:off x="4854685" y="1570301"/>
            <a:ext cx="4289315" cy="3597912"/>
          </a:xfrm>
          <a:prstGeom prst="rect">
            <a:avLst/>
          </a:prstGeom>
        </p:spPr>
      </p:pic>
    </p:spTree>
    <p:extLst>
      <p:ext uri="{BB962C8B-B14F-4D97-AF65-F5344CB8AC3E}">
        <p14:creationId xmlns:p14="http://schemas.microsoft.com/office/powerpoint/2010/main" val="4009494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5" y="310743"/>
            <a:ext cx="6457226"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K-Means</a:t>
            </a:r>
            <a:r>
              <a:rPr lang="en-US" sz="2400" b="1" dirty="0">
                <a:solidFill>
                  <a:schemeClr val="tx2"/>
                </a:solidFill>
              </a:rPr>
              <a:t> clustering)</a:t>
            </a:r>
            <a:br>
              <a:rPr lang="en-US" dirty="0">
                <a:solidFill>
                  <a:schemeClr val="tx2"/>
                </a:solidFill>
              </a:rPr>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2585323"/>
          </a:xfrm>
          <a:prstGeom prst="rect">
            <a:avLst/>
          </a:prstGeom>
          <a:noFill/>
        </p:spPr>
        <p:txBody>
          <a:bodyPr wrap="square" lIns="91440" tIns="45720" rIns="91440" bIns="45720" anchor="t">
            <a:spAutoFit/>
          </a:bodyPr>
          <a:lstStyle/>
          <a:p>
            <a:pPr marL="342900" indent="-342900">
              <a:buClr>
                <a:schemeClr val="bg1"/>
              </a:buClr>
              <a:buAutoNum type="alphaLcParenR"/>
            </a:pPr>
            <a:r>
              <a:rPr lang="en-US" sz="1800" dirty="0">
                <a:solidFill>
                  <a:schemeClr val="bg1"/>
                </a:solidFill>
                <a:latin typeface="Bahnschrift" panose="020B0502040204020203" pitchFamily="34" charset="0"/>
              </a:rPr>
              <a:t>Arabic (Compared to K-medoids)</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Here the data is divided into 9 clusters only, and this indicates that k-medoids deal better with outliers.</a:t>
            </a:r>
            <a:r>
              <a:rPr lang="ar-EG" sz="1800" dirty="0">
                <a:solidFill>
                  <a:schemeClr val="bg1"/>
                </a:solidFill>
                <a:latin typeface="Bahnschrift"/>
              </a:rPr>
              <a:t> </a:t>
            </a:r>
            <a:endParaRPr lang="en-US" sz="1800" dirty="0">
              <a:solidFill>
                <a:schemeClr val="bg1"/>
              </a:solidFill>
              <a:latin typeface="Bahnschrift"/>
            </a:endParaRPr>
          </a:p>
          <a:p>
            <a:pPr>
              <a:buClr>
                <a:schemeClr val="bg1"/>
              </a:buClr>
            </a:pPr>
            <a:r>
              <a:rPr lang="en-US" sz="1800" dirty="0">
                <a:solidFill>
                  <a:schemeClr val="bg1"/>
                </a:solidFill>
                <a:latin typeface="Bahnschrift"/>
              </a:rPr>
              <a:t> </a:t>
            </a:r>
          </a:p>
          <a:p>
            <a:pPr marL="285750" indent="-285750">
              <a:buClr>
                <a:schemeClr val="bg1"/>
              </a:buClr>
              <a:buFont typeface="Arial" panose="020B0604020202020204" pitchFamily="34" charset="0"/>
              <a:buChar char="•"/>
            </a:pPr>
            <a:r>
              <a:rPr lang="en-US" sz="1800" dirty="0">
                <a:solidFill>
                  <a:schemeClr val="bg1"/>
                </a:solidFill>
                <a:latin typeface="Bahnschrift"/>
              </a:rPr>
              <a:t>And so on for the rest of the subjects</a:t>
            </a:r>
            <a:endParaRPr lang="ar-EG" sz="1800" dirty="0">
              <a:solidFill>
                <a:schemeClr val="bg1"/>
              </a:solidFill>
              <a:latin typeface="Bahnschrift" panose="020B0502040204020203" pitchFamily="34" charset="0"/>
            </a:endParaRPr>
          </a:p>
        </p:txBody>
      </p:sp>
      <p:pic>
        <p:nvPicPr>
          <p:cNvPr id="7" name="Picture 6">
            <a:extLst>
              <a:ext uri="{FF2B5EF4-FFF2-40B4-BE49-F238E27FC236}">
                <a16:creationId xmlns:a16="http://schemas.microsoft.com/office/drawing/2014/main" id="{68DAFC67-A130-7A7F-DD9F-4118EC851D4D}"/>
              </a:ext>
            </a:extLst>
          </p:cNvPr>
          <p:cNvPicPr>
            <a:picLocks noChangeAspect="1"/>
          </p:cNvPicPr>
          <p:nvPr/>
        </p:nvPicPr>
        <p:blipFill>
          <a:blip r:embed="rId3"/>
          <a:stretch>
            <a:fillRect/>
          </a:stretch>
        </p:blipFill>
        <p:spPr>
          <a:xfrm>
            <a:off x="4854685" y="1570301"/>
            <a:ext cx="4285290" cy="3612158"/>
          </a:xfrm>
          <a:prstGeom prst="rect">
            <a:avLst/>
          </a:prstGeom>
        </p:spPr>
      </p:pic>
    </p:spTree>
    <p:extLst>
      <p:ext uri="{BB962C8B-B14F-4D97-AF65-F5344CB8AC3E}">
        <p14:creationId xmlns:p14="http://schemas.microsoft.com/office/powerpoint/2010/main" val="2290278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173021"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solidFill>
                  <a:schemeClr val="tx2"/>
                </a:solidFill>
              </a:rPr>
            </a:br>
            <a:br>
              <a:rPr lang="en-US" sz="1900" dirty="0">
                <a:solidFill>
                  <a:schemeClr val="tx2"/>
                </a:solidFill>
              </a:rPr>
            </a:br>
            <a:endParaRPr lang="en-US" sz="1900" dirty="0">
              <a:solidFill>
                <a:schemeClr val="tx2"/>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231654"/>
          </a:xfrm>
          <a:prstGeom prst="rect">
            <a:avLst/>
          </a:prstGeom>
          <a:noFill/>
        </p:spPr>
        <p:txBody>
          <a:bodyPr wrap="square">
            <a:spAutoFit/>
          </a:bodyPr>
          <a:lstStyle/>
          <a:p>
            <a:pPr>
              <a:buClr>
                <a:schemeClr val="bg1"/>
              </a:buClr>
            </a:pPr>
            <a:r>
              <a:rPr lang="en-US" sz="1800" dirty="0">
                <a:solidFill>
                  <a:schemeClr val="bg1"/>
                </a:solidFill>
                <a:latin typeface="Bahnschrift" panose="020B0502040204020203" pitchFamily="34" charset="0"/>
              </a:rPr>
              <a:t>b) First foreign language</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dirty="0">
                <a:solidFill>
                  <a:schemeClr val="bg1"/>
                </a:solidFill>
                <a:latin typeface="Bahnschrift" panose="020B0502040204020203" pitchFamily="34" charset="0"/>
              </a:rPr>
              <a:t>Divided into 9 clusters</a:t>
            </a:r>
            <a:endParaRPr lang="ar-EG" dirty="0">
              <a:solidFill>
                <a:schemeClr val="bg1"/>
              </a:solidFill>
              <a:latin typeface="Bahnschrift" panose="020B0502040204020203" pitchFamily="34" charset="0"/>
            </a:endParaRPr>
          </a:p>
          <a:p>
            <a:pPr>
              <a:buClr>
                <a:schemeClr val="bg1"/>
              </a:buClr>
            </a:pPr>
            <a:endParaRPr lang="ar-EG"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dirty="0">
                <a:solidFill>
                  <a:schemeClr val="bg1"/>
                </a:solidFill>
                <a:latin typeface="Bahnschrift" panose="020B0502040204020203" pitchFamily="34" charset="0"/>
              </a:rPr>
              <a:t>There is a failing grade in the subject in the range of 8 to 15</a:t>
            </a:r>
            <a:endParaRPr lang="ar-EG"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dirty="0">
                <a:solidFill>
                  <a:schemeClr val="bg1"/>
                </a:solidFill>
                <a:latin typeface="Bahnschrift" panose="020B0502040204020203" pitchFamily="34" charset="0"/>
              </a:rPr>
              <a:t>This means that whoever scored 16 or above was raised to the passing grade of 25, which shows huge density.  (+9)</a:t>
            </a:r>
            <a:endParaRPr lang="ar-EG"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dirty="0">
                <a:solidFill>
                  <a:schemeClr val="bg1"/>
                </a:solidFill>
                <a:latin typeface="Bahnschrift" panose="020B0502040204020203" pitchFamily="34" charset="0"/>
              </a:rPr>
              <a:t>The meaning of the high density at the beginning of the graph is the cleverness of the governorate entered first, which is Giza</a:t>
            </a:r>
          </a:p>
        </p:txBody>
      </p:sp>
      <p:pic>
        <p:nvPicPr>
          <p:cNvPr id="5" name="Picture 4">
            <a:extLst>
              <a:ext uri="{FF2B5EF4-FFF2-40B4-BE49-F238E27FC236}">
                <a16:creationId xmlns:a16="http://schemas.microsoft.com/office/drawing/2014/main" id="{7B484070-233E-4954-8DE3-68656429E039}"/>
              </a:ext>
            </a:extLst>
          </p:cNvPr>
          <p:cNvPicPr>
            <a:picLocks noChangeAspect="1"/>
          </p:cNvPicPr>
          <p:nvPr/>
        </p:nvPicPr>
        <p:blipFill>
          <a:blip r:embed="rId3"/>
          <a:stretch>
            <a:fillRect/>
          </a:stretch>
        </p:blipFill>
        <p:spPr>
          <a:xfrm>
            <a:off x="4854684" y="1570300"/>
            <a:ext cx="4289315" cy="3573199"/>
          </a:xfrm>
          <a:prstGeom prst="rect">
            <a:avLst/>
          </a:prstGeom>
        </p:spPr>
      </p:pic>
    </p:spTree>
    <p:extLst>
      <p:ext uri="{BB962C8B-B14F-4D97-AF65-F5344CB8AC3E}">
        <p14:creationId xmlns:p14="http://schemas.microsoft.com/office/powerpoint/2010/main" val="127487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156545"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139321"/>
          </a:xfrm>
          <a:prstGeom prst="rect">
            <a:avLst/>
          </a:prstGeom>
          <a:noFill/>
        </p:spPr>
        <p:txBody>
          <a:bodyPr wrap="square" lIns="91440" tIns="45720" rIns="91440" bIns="45720" anchor="t">
            <a:spAutoFit/>
          </a:bodyPr>
          <a:lstStyle/>
          <a:p>
            <a:pPr>
              <a:buClr>
                <a:schemeClr val="bg1"/>
              </a:buClr>
            </a:pPr>
            <a:r>
              <a:rPr lang="en-US" sz="1800" dirty="0">
                <a:solidFill>
                  <a:schemeClr val="bg1"/>
                </a:solidFill>
                <a:latin typeface="Bahnschrift" panose="020B0502040204020203" pitchFamily="34" charset="0"/>
              </a:rPr>
              <a:t>c) Second foreign language</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a:rPr>
              <a:t>Divided into 8 clusters</a:t>
            </a:r>
            <a:endParaRPr lang="ar-EG" sz="1800" dirty="0">
              <a:solidFill>
                <a:schemeClr val="bg1"/>
              </a:solidFill>
              <a:latin typeface="Bahnschrift"/>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6 to 13</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14 or above was raised to the passing grade of 20, which shows huge density. (+6)</a:t>
            </a:r>
          </a:p>
        </p:txBody>
      </p:sp>
      <p:pic>
        <p:nvPicPr>
          <p:cNvPr id="6" name="Picture 5">
            <a:extLst>
              <a:ext uri="{FF2B5EF4-FFF2-40B4-BE49-F238E27FC236}">
                <a16:creationId xmlns:a16="http://schemas.microsoft.com/office/drawing/2014/main" id="{2525DF97-C14E-4F45-B54C-DA45EF4A452B}"/>
              </a:ext>
            </a:extLst>
          </p:cNvPr>
          <p:cNvPicPr>
            <a:picLocks noChangeAspect="1"/>
          </p:cNvPicPr>
          <p:nvPr/>
        </p:nvPicPr>
        <p:blipFill>
          <a:blip r:embed="rId3"/>
          <a:stretch>
            <a:fillRect/>
          </a:stretch>
        </p:blipFill>
        <p:spPr>
          <a:xfrm>
            <a:off x="4854684" y="1570300"/>
            <a:ext cx="4289315" cy="3573199"/>
          </a:xfrm>
          <a:prstGeom prst="rect">
            <a:avLst/>
          </a:prstGeom>
        </p:spPr>
      </p:pic>
    </p:spTree>
    <p:extLst>
      <p:ext uri="{BB962C8B-B14F-4D97-AF65-F5344CB8AC3E}">
        <p14:creationId xmlns:p14="http://schemas.microsoft.com/office/powerpoint/2010/main" val="1322732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296588"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139321"/>
          </a:xfrm>
          <a:prstGeom prst="rect">
            <a:avLst/>
          </a:prstGeom>
          <a:noFill/>
        </p:spPr>
        <p:txBody>
          <a:bodyPr wrap="square" lIns="91440" tIns="45720" rIns="91440" bIns="45720" anchor="t">
            <a:spAutoFit/>
          </a:bodyPr>
          <a:lstStyle/>
          <a:p>
            <a:pPr>
              <a:buClr>
                <a:schemeClr val="bg1"/>
              </a:buClr>
            </a:pPr>
            <a:r>
              <a:rPr lang="en-US" sz="1800" dirty="0">
                <a:solidFill>
                  <a:schemeClr val="bg1"/>
                </a:solidFill>
                <a:latin typeface="Bahnschrift" panose="020B0502040204020203" pitchFamily="34" charset="0"/>
              </a:rPr>
              <a:t>d) History</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a:rPr>
              <a:t>Divided into 10 clusters</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9 to 14</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15 or above was raised to the passing grade of 30, which shows huge density. (+15)</a:t>
            </a:r>
          </a:p>
        </p:txBody>
      </p:sp>
      <p:pic>
        <p:nvPicPr>
          <p:cNvPr id="6" name="Picture 5">
            <a:extLst>
              <a:ext uri="{FF2B5EF4-FFF2-40B4-BE49-F238E27FC236}">
                <a16:creationId xmlns:a16="http://schemas.microsoft.com/office/drawing/2014/main" id="{74651A8C-BADA-4300-95D0-6ED665C9D701}"/>
              </a:ext>
            </a:extLst>
          </p:cNvPr>
          <p:cNvPicPr>
            <a:picLocks noChangeAspect="1"/>
          </p:cNvPicPr>
          <p:nvPr/>
        </p:nvPicPr>
        <p:blipFill>
          <a:blip r:embed="rId3"/>
          <a:stretch>
            <a:fillRect/>
          </a:stretch>
        </p:blipFill>
        <p:spPr>
          <a:xfrm>
            <a:off x="4854684" y="1570300"/>
            <a:ext cx="4289315" cy="3573199"/>
          </a:xfrm>
          <a:prstGeom prst="rect">
            <a:avLst/>
          </a:prstGeom>
        </p:spPr>
      </p:pic>
    </p:spTree>
    <p:extLst>
      <p:ext uri="{BB962C8B-B14F-4D97-AF65-F5344CB8AC3E}">
        <p14:creationId xmlns:p14="http://schemas.microsoft.com/office/powerpoint/2010/main" val="999761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378967"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139321"/>
          </a:xfrm>
          <a:prstGeom prst="rect">
            <a:avLst/>
          </a:prstGeom>
          <a:noFill/>
        </p:spPr>
        <p:txBody>
          <a:bodyPr wrap="square" lIns="91440" tIns="45720" rIns="91440" bIns="45720" anchor="t">
            <a:spAutoFit/>
          </a:bodyPr>
          <a:lstStyle/>
          <a:p>
            <a:pPr>
              <a:buClr>
                <a:schemeClr val="bg1"/>
              </a:buClr>
            </a:pPr>
            <a:r>
              <a:rPr lang="en-US" sz="1800" dirty="0">
                <a:solidFill>
                  <a:schemeClr val="bg1"/>
                </a:solidFill>
                <a:latin typeface="Bahnschrift" panose="020B0502040204020203" pitchFamily="34" charset="0"/>
              </a:rPr>
              <a:t>e) Geography</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a:rPr>
              <a:t>Divided into 10 clusters</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9 to 23</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24 or above was raised to the passing grade of 30, which shows huge density. (+6)</a:t>
            </a:r>
          </a:p>
        </p:txBody>
      </p:sp>
      <p:pic>
        <p:nvPicPr>
          <p:cNvPr id="6" name="Picture 5">
            <a:extLst>
              <a:ext uri="{FF2B5EF4-FFF2-40B4-BE49-F238E27FC236}">
                <a16:creationId xmlns:a16="http://schemas.microsoft.com/office/drawing/2014/main" id="{1D0AC07B-3D2B-4585-83CC-C3BAF96266E8}"/>
              </a:ext>
            </a:extLst>
          </p:cNvPr>
          <p:cNvPicPr>
            <a:picLocks noChangeAspect="1"/>
          </p:cNvPicPr>
          <p:nvPr/>
        </p:nvPicPr>
        <p:blipFill>
          <a:blip r:embed="rId3"/>
          <a:stretch>
            <a:fillRect/>
          </a:stretch>
        </p:blipFill>
        <p:spPr>
          <a:xfrm>
            <a:off x="4854684" y="1570300"/>
            <a:ext cx="4289315" cy="3573199"/>
          </a:xfrm>
          <a:prstGeom prst="rect">
            <a:avLst/>
          </a:prstGeom>
        </p:spPr>
      </p:pic>
    </p:spTree>
    <p:extLst>
      <p:ext uri="{BB962C8B-B14F-4D97-AF65-F5344CB8AC3E}">
        <p14:creationId xmlns:p14="http://schemas.microsoft.com/office/powerpoint/2010/main" val="1576335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230685"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139321"/>
          </a:xfrm>
          <a:prstGeom prst="rect">
            <a:avLst/>
          </a:prstGeom>
          <a:noFill/>
        </p:spPr>
        <p:txBody>
          <a:bodyPr wrap="square">
            <a:spAutoFit/>
          </a:bodyPr>
          <a:lstStyle/>
          <a:p>
            <a:pPr>
              <a:buClr>
                <a:schemeClr val="bg1"/>
              </a:buClr>
            </a:pPr>
            <a:r>
              <a:rPr lang="en-US" sz="1800" dirty="0">
                <a:solidFill>
                  <a:schemeClr val="bg1"/>
                </a:solidFill>
                <a:latin typeface="Bahnschrift" panose="020B0502040204020203" pitchFamily="34" charset="0"/>
              </a:rPr>
              <a:t>f) Philosophy</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Divided into 7 clusters</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4 to 16</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17 or above was raised to the passing grade of 30, which shows huge density. (+13)</a:t>
            </a:r>
          </a:p>
        </p:txBody>
      </p:sp>
      <p:pic>
        <p:nvPicPr>
          <p:cNvPr id="5" name="Picture 4">
            <a:extLst>
              <a:ext uri="{FF2B5EF4-FFF2-40B4-BE49-F238E27FC236}">
                <a16:creationId xmlns:a16="http://schemas.microsoft.com/office/drawing/2014/main" id="{6B011699-79A5-4FA1-A043-DAE0D8CEC663}"/>
              </a:ext>
            </a:extLst>
          </p:cNvPr>
          <p:cNvPicPr>
            <a:picLocks noChangeAspect="1"/>
          </p:cNvPicPr>
          <p:nvPr/>
        </p:nvPicPr>
        <p:blipFill>
          <a:blip r:embed="rId3"/>
          <a:stretch>
            <a:fillRect/>
          </a:stretch>
        </p:blipFill>
        <p:spPr>
          <a:xfrm>
            <a:off x="4854684" y="1533402"/>
            <a:ext cx="4289315" cy="3610098"/>
          </a:xfrm>
          <a:prstGeom prst="rect">
            <a:avLst/>
          </a:prstGeom>
        </p:spPr>
      </p:pic>
    </p:spTree>
    <p:extLst>
      <p:ext uri="{BB962C8B-B14F-4D97-AF65-F5344CB8AC3E}">
        <p14:creationId xmlns:p14="http://schemas.microsoft.com/office/powerpoint/2010/main" val="2176364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313064"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231654"/>
          </a:xfrm>
          <a:prstGeom prst="rect">
            <a:avLst/>
          </a:prstGeom>
          <a:noFill/>
        </p:spPr>
        <p:txBody>
          <a:bodyPr wrap="square">
            <a:spAutoFit/>
          </a:bodyPr>
          <a:lstStyle/>
          <a:p>
            <a:pPr>
              <a:buClr>
                <a:schemeClr val="bg1"/>
              </a:buClr>
            </a:pPr>
            <a:r>
              <a:rPr lang="en-US" sz="1800" dirty="0">
                <a:solidFill>
                  <a:schemeClr val="bg1"/>
                </a:solidFill>
                <a:latin typeface="Bahnschrift" panose="020B0502040204020203" pitchFamily="34" charset="0"/>
              </a:rPr>
              <a:t>g) Psychology</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Divided into 10 clusters</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10 to 19</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20 or above was raised to the passing grade of 30, which shows huge density. (+10)</a:t>
            </a:r>
          </a:p>
        </p:txBody>
      </p:sp>
      <p:pic>
        <p:nvPicPr>
          <p:cNvPr id="5" name="Picture 4">
            <a:extLst>
              <a:ext uri="{FF2B5EF4-FFF2-40B4-BE49-F238E27FC236}">
                <a16:creationId xmlns:a16="http://schemas.microsoft.com/office/drawing/2014/main" id="{80B2B423-8250-45E4-B6E1-C4D9AFAEAFF7}"/>
              </a:ext>
            </a:extLst>
          </p:cNvPr>
          <p:cNvPicPr>
            <a:picLocks noChangeAspect="1"/>
          </p:cNvPicPr>
          <p:nvPr/>
        </p:nvPicPr>
        <p:blipFill>
          <a:blip r:embed="rId3"/>
          <a:stretch>
            <a:fillRect/>
          </a:stretch>
        </p:blipFill>
        <p:spPr>
          <a:xfrm>
            <a:off x="4854684" y="1570300"/>
            <a:ext cx="4289315" cy="3573200"/>
          </a:xfrm>
          <a:prstGeom prst="rect">
            <a:avLst/>
          </a:prstGeom>
        </p:spPr>
      </p:pic>
    </p:spTree>
    <p:extLst>
      <p:ext uri="{BB962C8B-B14F-4D97-AF65-F5344CB8AC3E}">
        <p14:creationId xmlns:p14="http://schemas.microsoft.com/office/powerpoint/2010/main" val="303241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329540"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139321"/>
          </a:xfrm>
          <a:prstGeom prst="rect">
            <a:avLst/>
          </a:prstGeom>
          <a:noFill/>
        </p:spPr>
        <p:txBody>
          <a:bodyPr wrap="square" lIns="91440" tIns="45720" rIns="91440" bIns="45720" anchor="t">
            <a:spAutoFit/>
          </a:bodyPr>
          <a:lstStyle/>
          <a:p>
            <a:pPr>
              <a:buClr>
                <a:schemeClr val="bg1"/>
              </a:buClr>
            </a:pPr>
            <a:r>
              <a:rPr lang="en-US" sz="1800" dirty="0">
                <a:solidFill>
                  <a:schemeClr val="bg1"/>
                </a:solidFill>
                <a:latin typeface="Bahnschrift" panose="020B0502040204020203" pitchFamily="34" charset="0"/>
              </a:rPr>
              <a:t>h) Chemistry </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a:rPr>
              <a:t>Divided into 7 clusters</a:t>
            </a:r>
            <a:endParaRPr lang="ar-EG" sz="1800" dirty="0">
              <a:solidFill>
                <a:schemeClr val="bg1"/>
              </a:solidFill>
              <a:latin typeface="Bahnschrift"/>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9 to 22</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23 or above was raised to the passing grade of 30, which shows huge density. (+7)</a:t>
            </a:r>
          </a:p>
        </p:txBody>
      </p:sp>
      <p:pic>
        <p:nvPicPr>
          <p:cNvPr id="6" name="Picture 5">
            <a:extLst>
              <a:ext uri="{FF2B5EF4-FFF2-40B4-BE49-F238E27FC236}">
                <a16:creationId xmlns:a16="http://schemas.microsoft.com/office/drawing/2014/main" id="{258E8C26-6D49-4B54-872E-20D153B402FD}"/>
              </a:ext>
            </a:extLst>
          </p:cNvPr>
          <p:cNvPicPr>
            <a:picLocks noChangeAspect="1"/>
          </p:cNvPicPr>
          <p:nvPr/>
        </p:nvPicPr>
        <p:blipFill>
          <a:blip r:embed="rId3"/>
          <a:stretch>
            <a:fillRect/>
          </a:stretch>
        </p:blipFill>
        <p:spPr>
          <a:xfrm>
            <a:off x="4854684" y="1560083"/>
            <a:ext cx="4289315" cy="3583417"/>
          </a:xfrm>
          <a:prstGeom prst="rect">
            <a:avLst/>
          </a:prstGeom>
        </p:spPr>
      </p:pic>
    </p:spTree>
    <p:extLst>
      <p:ext uri="{BB962C8B-B14F-4D97-AF65-F5344CB8AC3E}">
        <p14:creationId xmlns:p14="http://schemas.microsoft.com/office/powerpoint/2010/main" val="1707181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757197" y="2905150"/>
            <a:ext cx="3657300" cy="644700"/>
          </a:xfrm>
          <a:prstGeom prst="rect">
            <a:avLst/>
          </a:prstGeom>
        </p:spPr>
        <p:txBody>
          <a:bodyPr spcFirstLastPara="1" wrap="square" lIns="91425" tIns="91425" rIns="91425" bIns="91425" anchor="b" anchorCtr="0">
            <a:noAutofit/>
          </a:bodyPr>
          <a:lstStyle/>
          <a:p>
            <a:r>
              <a:rPr lang="en-US" dirty="0" err="1"/>
              <a:t>DatasetUsed</a:t>
            </a:r>
            <a:endParaRPr dirty="0"/>
          </a:p>
        </p:txBody>
      </p:sp>
      <p:sp>
        <p:nvSpPr>
          <p:cNvPr id="195" name="Google Shape;195;p41"/>
          <p:cNvSpPr txBox="1">
            <a:spLocks noGrp="1"/>
          </p:cNvSpPr>
          <p:nvPr>
            <p:ph type="subTitle" idx="1"/>
          </p:nvPr>
        </p:nvSpPr>
        <p:spPr>
          <a:xfrm>
            <a:off x="4615747" y="3516915"/>
            <a:ext cx="3940200" cy="5305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Basic informations about data</a:t>
            </a:r>
            <a:endParaRPr dirty="0"/>
          </a:p>
        </p:txBody>
      </p:sp>
      <p:sp>
        <p:nvSpPr>
          <p:cNvPr id="4" name="Google Shape;207;p43">
            <a:extLst>
              <a:ext uri="{FF2B5EF4-FFF2-40B4-BE49-F238E27FC236}">
                <a16:creationId xmlns:a16="http://schemas.microsoft.com/office/drawing/2014/main" id="{847E8AF2-E22D-41CB-AE98-7B0811A67B80}"/>
              </a:ext>
            </a:extLst>
          </p:cNvPr>
          <p:cNvSpPr txBox="1">
            <a:spLocks/>
          </p:cNvSpPr>
          <p:nvPr/>
        </p:nvSpPr>
        <p:spPr>
          <a:xfrm>
            <a:off x="2986268" y="2226767"/>
            <a:ext cx="1585732" cy="93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ar-EG" dirty="0"/>
              <a:t>0</a:t>
            </a:r>
            <a:r>
              <a:rPr lang="en-US" sz="6000" dirty="0">
                <a:solidFill>
                  <a:schemeClr val="bg1"/>
                </a:solidFill>
                <a:latin typeface="Montserrat ExtraBold" panose="00000900000000000000" pitchFamily="2" charset="0"/>
              </a:rPr>
              <a:t>01</a:t>
            </a:r>
            <a:endParaRPr lang="en" sz="6000" dirty="0">
              <a:solidFill>
                <a:schemeClr val="bg1"/>
              </a:solidFill>
              <a:latin typeface="Montserrat ExtraBold" panose="00000900000000000000" pitchFamily="2" charset="0"/>
            </a:endParaRPr>
          </a:p>
        </p:txBody>
      </p:sp>
      <p:sp>
        <p:nvSpPr>
          <p:cNvPr id="6" name="Google Shape;207;p43">
            <a:extLst>
              <a:ext uri="{FF2B5EF4-FFF2-40B4-BE49-F238E27FC236}">
                <a16:creationId xmlns:a16="http://schemas.microsoft.com/office/drawing/2014/main" id="{BFEB858C-642D-4EB6-9B13-07B73F6FA951}"/>
              </a:ext>
            </a:extLst>
          </p:cNvPr>
          <p:cNvSpPr txBox="1">
            <a:spLocks/>
          </p:cNvSpPr>
          <p:nvPr/>
        </p:nvSpPr>
        <p:spPr>
          <a:xfrm>
            <a:off x="924044" y="3782200"/>
            <a:ext cx="1123084" cy="93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 dirty="0"/>
          </a:p>
        </p:txBody>
      </p:sp>
      <p:cxnSp>
        <p:nvCxnSpPr>
          <p:cNvPr id="7" name="Google Shape;209;p43">
            <a:extLst>
              <a:ext uri="{FF2B5EF4-FFF2-40B4-BE49-F238E27FC236}">
                <a16:creationId xmlns:a16="http://schemas.microsoft.com/office/drawing/2014/main" id="{08D77C47-2656-4B5C-B749-041EB950BDDE}"/>
              </a:ext>
            </a:extLst>
          </p:cNvPr>
          <p:cNvCxnSpPr/>
          <p:nvPr/>
        </p:nvCxnSpPr>
        <p:spPr>
          <a:xfrm>
            <a:off x="4779795" y="2234129"/>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181258"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139321"/>
          </a:xfrm>
          <a:prstGeom prst="rect">
            <a:avLst/>
          </a:prstGeom>
          <a:noFill/>
        </p:spPr>
        <p:txBody>
          <a:bodyPr wrap="square">
            <a:spAutoFit/>
          </a:bodyPr>
          <a:lstStyle/>
          <a:p>
            <a:pPr>
              <a:buClr>
                <a:schemeClr val="bg1"/>
              </a:buClr>
            </a:pPr>
            <a:r>
              <a:rPr lang="en-US" sz="1800" dirty="0">
                <a:solidFill>
                  <a:schemeClr val="bg1"/>
                </a:solidFill>
                <a:latin typeface="Bahnschrift" panose="020B0502040204020203" pitchFamily="34" charset="0"/>
              </a:rPr>
              <a:t>i) Physics</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Divided into 8 clusters</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4 to 18</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19 or above was raised to the passing grade of 30, which shows huge density. (+11)</a:t>
            </a:r>
          </a:p>
        </p:txBody>
      </p:sp>
      <p:pic>
        <p:nvPicPr>
          <p:cNvPr id="5" name="Picture 4">
            <a:extLst>
              <a:ext uri="{FF2B5EF4-FFF2-40B4-BE49-F238E27FC236}">
                <a16:creationId xmlns:a16="http://schemas.microsoft.com/office/drawing/2014/main" id="{932794CD-7326-4D92-920C-DB3517CB2B3D}"/>
              </a:ext>
            </a:extLst>
          </p:cNvPr>
          <p:cNvPicPr>
            <a:picLocks noChangeAspect="1"/>
          </p:cNvPicPr>
          <p:nvPr/>
        </p:nvPicPr>
        <p:blipFill>
          <a:blip r:embed="rId3"/>
          <a:stretch>
            <a:fillRect/>
          </a:stretch>
        </p:blipFill>
        <p:spPr>
          <a:xfrm>
            <a:off x="4854686" y="1601272"/>
            <a:ext cx="4289314" cy="3583417"/>
          </a:xfrm>
          <a:prstGeom prst="rect">
            <a:avLst/>
          </a:prstGeom>
        </p:spPr>
      </p:pic>
    </p:spTree>
    <p:extLst>
      <p:ext uri="{BB962C8B-B14F-4D97-AF65-F5344CB8AC3E}">
        <p14:creationId xmlns:p14="http://schemas.microsoft.com/office/powerpoint/2010/main" val="11905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362491"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139321"/>
          </a:xfrm>
          <a:prstGeom prst="rect">
            <a:avLst/>
          </a:prstGeom>
          <a:noFill/>
        </p:spPr>
        <p:txBody>
          <a:bodyPr wrap="square">
            <a:spAutoFit/>
          </a:bodyPr>
          <a:lstStyle/>
          <a:p>
            <a:pPr>
              <a:buClr>
                <a:schemeClr val="bg1"/>
              </a:buClr>
            </a:pPr>
            <a:r>
              <a:rPr lang="en-US" sz="1800" dirty="0">
                <a:solidFill>
                  <a:schemeClr val="bg1"/>
                </a:solidFill>
                <a:latin typeface="Bahnschrift" panose="020B0502040204020203" pitchFamily="34" charset="0"/>
              </a:rPr>
              <a:t>j) Biology</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Divided into 8 clusters</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13 to 19</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20 or above was raised to the passing grade of 30, which shows huge density. (+10)</a:t>
            </a:r>
          </a:p>
        </p:txBody>
      </p:sp>
      <p:pic>
        <p:nvPicPr>
          <p:cNvPr id="5" name="Picture 4">
            <a:extLst>
              <a:ext uri="{FF2B5EF4-FFF2-40B4-BE49-F238E27FC236}">
                <a16:creationId xmlns:a16="http://schemas.microsoft.com/office/drawing/2014/main" id="{B0F6BF3A-6853-436E-9A9B-57F18502D53D}"/>
              </a:ext>
            </a:extLst>
          </p:cNvPr>
          <p:cNvPicPr>
            <a:picLocks noChangeAspect="1"/>
          </p:cNvPicPr>
          <p:nvPr/>
        </p:nvPicPr>
        <p:blipFill>
          <a:blip r:embed="rId3"/>
          <a:stretch>
            <a:fillRect/>
          </a:stretch>
        </p:blipFill>
        <p:spPr>
          <a:xfrm>
            <a:off x="4854685" y="1471446"/>
            <a:ext cx="4289315" cy="3672054"/>
          </a:xfrm>
          <a:prstGeom prst="rect">
            <a:avLst/>
          </a:prstGeom>
        </p:spPr>
      </p:pic>
    </p:spTree>
    <p:extLst>
      <p:ext uri="{BB962C8B-B14F-4D97-AF65-F5344CB8AC3E}">
        <p14:creationId xmlns:p14="http://schemas.microsoft.com/office/powerpoint/2010/main" val="1933285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403680"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139321"/>
          </a:xfrm>
          <a:prstGeom prst="rect">
            <a:avLst/>
          </a:prstGeom>
          <a:noFill/>
        </p:spPr>
        <p:txBody>
          <a:bodyPr wrap="square" lIns="91440" tIns="45720" rIns="91440" bIns="45720" anchor="t">
            <a:spAutoFit/>
          </a:bodyPr>
          <a:lstStyle/>
          <a:p>
            <a:pPr>
              <a:buClr>
                <a:schemeClr val="bg1"/>
              </a:buClr>
            </a:pPr>
            <a:r>
              <a:rPr lang="en-US" sz="1800" dirty="0">
                <a:solidFill>
                  <a:schemeClr val="bg1"/>
                </a:solidFill>
                <a:latin typeface="Bahnschrift" panose="020B0502040204020203" pitchFamily="34" charset="0"/>
              </a:rPr>
              <a:t>k) Geology</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a:rPr>
              <a:t>Divided into 9 clusters</a:t>
            </a:r>
            <a:endParaRPr lang="ar-EG" sz="1800" dirty="0">
              <a:solidFill>
                <a:schemeClr val="bg1"/>
              </a:solidFill>
              <a:latin typeface="Bahnschrift"/>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12 to 18</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19 or above was raised to the passing grade of 30, which shows huge density. (+11)</a:t>
            </a:r>
          </a:p>
        </p:txBody>
      </p:sp>
      <p:pic>
        <p:nvPicPr>
          <p:cNvPr id="6" name="Picture 5">
            <a:extLst>
              <a:ext uri="{FF2B5EF4-FFF2-40B4-BE49-F238E27FC236}">
                <a16:creationId xmlns:a16="http://schemas.microsoft.com/office/drawing/2014/main" id="{10C4FE65-FD41-45AE-8B4D-E9E183F35587}"/>
              </a:ext>
            </a:extLst>
          </p:cNvPr>
          <p:cNvPicPr>
            <a:picLocks noChangeAspect="1"/>
          </p:cNvPicPr>
          <p:nvPr/>
        </p:nvPicPr>
        <p:blipFill>
          <a:blip r:embed="rId3"/>
          <a:stretch>
            <a:fillRect/>
          </a:stretch>
        </p:blipFill>
        <p:spPr>
          <a:xfrm>
            <a:off x="4854684" y="1533402"/>
            <a:ext cx="4289315" cy="3610098"/>
          </a:xfrm>
          <a:prstGeom prst="rect">
            <a:avLst/>
          </a:prstGeom>
        </p:spPr>
      </p:pic>
    </p:spTree>
    <p:extLst>
      <p:ext uri="{BB962C8B-B14F-4D97-AF65-F5344CB8AC3E}">
        <p14:creationId xmlns:p14="http://schemas.microsoft.com/office/powerpoint/2010/main" val="3134130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411918"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139321"/>
          </a:xfrm>
          <a:prstGeom prst="rect">
            <a:avLst/>
          </a:prstGeom>
          <a:noFill/>
        </p:spPr>
        <p:txBody>
          <a:bodyPr wrap="square" lIns="91440" tIns="45720" rIns="91440" bIns="45720" anchor="t">
            <a:spAutoFit/>
          </a:bodyPr>
          <a:lstStyle/>
          <a:p>
            <a:pPr>
              <a:buClr>
                <a:schemeClr val="bg1"/>
              </a:buClr>
            </a:pPr>
            <a:r>
              <a:rPr lang="en-US" sz="1800" dirty="0">
                <a:solidFill>
                  <a:schemeClr val="bg1"/>
                </a:solidFill>
                <a:latin typeface="Bahnschrift" panose="020B0502040204020203" pitchFamily="34" charset="0"/>
              </a:rPr>
              <a:t>l) Pure Mathematics</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a:rPr>
              <a:t>Divided into 9 clusters</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11 to 20</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21 or above was raised to the passing grade of 30, which shows huge density. (+9)</a:t>
            </a:r>
          </a:p>
        </p:txBody>
      </p:sp>
      <p:pic>
        <p:nvPicPr>
          <p:cNvPr id="6" name="Picture 5">
            <a:extLst>
              <a:ext uri="{FF2B5EF4-FFF2-40B4-BE49-F238E27FC236}">
                <a16:creationId xmlns:a16="http://schemas.microsoft.com/office/drawing/2014/main" id="{F4C38081-7C00-491A-B728-B3BB8514E375}"/>
              </a:ext>
            </a:extLst>
          </p:cNvPr>
          <p:cNvPicPr>
            <a:picLocks noChangeAspect="1"/>
          </p:cNvPicPr>
          <p:nvPr/>
        </p:nvPicPr>
        <p:blipFill>
          <a:blip r:embed="rId3"/>
          <a:stretch>
            <a:fillRect/>
          </a:stretch>
        </p:blipFill>
        <p:spPr>
          <a:xfrm>
            <a:off x="4854684" y="1560083"/>
            <a:ext cx="4289315" cy="3583417"/>
          </a:xfrm>
          <a:prstGeom prst="rect">
            <a:avLst/>
          </a:prstGeom>
        </p:spPr>
      </p:pic>
    </p:spTree>
    <p:extLst>
      <p:ext uri="{BB962C8B-B14F-4D97-AF65-F5344CB8AC3E}">
        <p14:creationId xmlns:p14="http://schemas.microsoft.com/office/powerpoint/2010/main" val="1165882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238923"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70301"/>
            <a:ext cx="4130820" cy="3139321"/>
          </a:xfrm>
          <a:prstGeom prst="rect">
            <a:avLst/>
          </a:prstGeom>
          <a:noFill/>
        </p:spPr>
        <p:txBody>
          <a:bodyPr wrap="square">
            <a:spAutoFit/>
          </a:bodyPr>
          <a:lstStyle/>
          <a:p>
            <a:pPr>
              <a:buClr>
                <a:schemeClr val="bg1"/>
              </a:buClr>
            </a:pPr>
            <a:r>
              <a:rPr lang="en-US" sz="1800" dirty="0">
                <a:solidFill>
                  <a:schemeClr val="bg1"/>
                </a:solidFill>
                <a:latin typeface="Bahnschrift" panose="020B0502040204020203" pitchFamily="34" charset="0"/>
              </a:rPr>
              <a:t>m) Applied Mathematics</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Divided into 9 clusters</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There is a failing grade in the subject in the range of 9 to 15</a:t>
            </a: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means that whoever scored 16 or above was raised to the passing grade of 30, which shows huge density. (+14)</a:t>
            </a:r>
          </a:p>
        </p:txBody>
      </p:sp>
      <p:pic>
        <p:nvPicPr>
          <p:cNvPr id="5" name="Picture 4">
            <a:extLst>
              <a:ext uri="{FF2B5EF4-FFF2-40B4-BE49-F238E27FC236}">
                <a16:creationId xmlns:a16="http://schemas.microsoft.com/office/drawing/2014/main" id="{C4F3CD08-3D63-445D-8C13-5CB45EFE6BEB}"/>
              </a:ext>
            </a:extLst>
          </p:cNvPr>
          <p:cNvPicPr>
            <a:picLocks noChangeAspect="1"/>
          </p:cNvPicPr>
          <p:nvPr/>
        </p:nvPicPr>
        <p:blipFill>
          <a:blip r:embed="rId3"/>
          <a:stretch>
            <a:fillRect/>
          </a:stretch>
        </p:blipFill>
        <p:spPr>
          <a:xfrm>
            <a:off x="4854684" y="1533402"/>
            <a:ext cx="4289315" cy="3610097"/>
          </a:xfrm>
          <a:prstGeom prst="rect">
            <a:avLst/>
          </a:prstGeom>
        </p:spPr>
      </p:pic>
    </p:spTree>
    <p:extLst>
      <p:ext uri="{BB962C8B-B14F-4D97-AF65-F5344CB8AC3E}">
        <p14:creationId xmlns:p14="http://schemas.microsoft.com/office/powerpoint/2010/main" val="2189399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205972" cy="1222660"/>
          </a:xfrm>
        </p:spPr>
        <p:txBody>
          <a:bodyPr/>
          <a:lstStyle/>
          <a:p>
            <a:r>
              <a:rPr lang="en-US" sz="2400" b="1" dirty="0">
                <a:solidFill>
                  <a:schemeClr val="tx2"/>
                </a:solidFill>
              </a:rPr>
              <a:t>3.2 Possible</a:t>
            </a:r>
            <a:r>
              <a:rPr lang="ar-EG" sz="2400" b="1" dirty="0">
                <a:solidFill>
                  <a:schemeClr val="tx2"/>
                </a:solidFill>
              </a:rPr>
              <a:t> </a:t>
            </a:r>
            <a:r>
              <a:rPr lang="en-US" sz="2400" b="1" dirty="0">
                <a:solidFill>
                  <a:schemeClr val="tx2"/>
                </a:solidFill>
              </a:rPr>
              <a:t>grades that were added to the failing student to pass the exam </a:t>
            </a:r>
            <a:r>
              <a:rPr lang="ar-EG" sz="2400" b="1" dirty="0">
                <a:solidFill>
                  <a:schemeClr val="tx2"/>
                </a:solidFill>
              </a:rPr>
              <a:t>)</a:t>
            </a:r>
            <a:r>
              <a:rPr lang="en-US" b="1" dirty="0">
                <a:solidFill>
                  <a:schemeClr val="tx2"/>
                </a:solidFill>
              </a:rPr>
              <a:t>K-Medoids</a:t>
            </a:r>
            <a:r>
              <a:rPr lang="en-US" sz="2400" b="1" dirty="0">
                <a:solidFill>
                  <a:schemeClr val="tx2"/>
                </a:solidFill>
              </a:rPr>
              <a:t> clustering)</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33403"/>
            <a:ext cx="4130820" cy="3524042"/>
          </a:xfrm>
          <a:prstGeom prst="rect">
            <a:avLst/>
          </a:prstGeom>
          <a:noFill/>
        </p:spPr>
        <p:txBody>
          <a:bodyPr wrap="square">
            <a:spAutoFit/>
          </a:bodyPr>
          <a:lstStyle/>
          <a:p>
            <a:pPr>
              <a:buClr>
                <a:schemeClr val="bg1"/>
              </a:buClr>
            </a:pPr>
            <a:r>
              <a:rPr lang="en-US" sz="1800">
                <a:solidFill>
                  <a:schemeClr val="bg1"/>
                </a:solidFill>
                <a:latin typeface="Bahnschrift" panose="020B0502040204020203" pitchFamily="34" charset="0"/>
              </a:rPr>
              <a:t>Finally</a:t>
            </a:r>
            <a:r>
              <a:rPr lang="en-US" sz="1800" dirty="0">
                <a:solidFill>
                  <a:schemeClr val="bg1"/>
                </a:solidFill>
                <a:latin typeface="Bahnschrift" panose="020B0502040204020203" pitchFamily="34" charset="0"/>
              </a:rPr>
              <a:t>, Total score</a:t>
            </a: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Divided into 2 clusters</a:t>
            </a:r>
            <a:endParaRPr lang="ar-EG" sz="17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7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The data is divided exactly by the 240, those in yellow have a good level according to the k-means distribution</a:t>
            </a:r>
            <a:endParaRPr lang="ar-EG" sz="1700" dirty="0">
              <a:solidFill>
                <a:schemeClr val="bg1"/>
              </a:solidFill>
              <a:latin typeface="Bahnschrift" panose="020B0502040204020203" pitchFamily="34" charset="0"/>
            </a:endParaRPr>
          </a:p>
          <a:p>
            <a:pPr>
              <a:buClr>
                <a:schemeClr val="bg1"/>
              </a:buClr>
            </a:pPr>
            <a:endParaRPr lang="ar-EG" sz="17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Half of the total score is 205, so dividing the data at 240 means that there are more successful students, and this has been proven before in the dataset analysis.</a:t>
            </a:r>
          </a:p>
        </p:txBody>
      </p:sp>
      <p:pic>
        <p:nvPicPr>
          <p:cNvPr id="5" name="Picture 4">
            <a:extLst>
              <a:ext uri="{FF2B5EF4-FFF2-40B4-BE49-F238E27FC236}">
                <a16:creationId xmlns:a16="http://schemas.microsoft.com/office/drawing/2014/main" id="{6482F9D6-2B14-41E8-AF68-C9776544E7DF}"/>
              </a:ext>
            </a:extLst>
          </p:cNvPr>
          <p:cNvPicPr>
            <a:picLocks noChangeAspect="1"/>
          </p:cNvPicPr>
          <p:nvPr/>
        </p:nvPicPr>
        <p:blipFill>
          <a:blip r:embed="rId3"/>
          <a:stretch>
            <a:fillRect/>
          </a:stretch>
        </p:blipFill>
        <p:spPr>
          <a:xfrm>
            <a:off x="4854684" y="1506721"/>
            <a:ext cx="4289315" cy="3636779"/>
          </a:xfrm>
          <a:prstGeom prst="rect">
            <a:avLst/>
          </a:prstGeom>
        </p:spPr>
      </p:pic>
    </p:spTree>
    <p:extLst>
      <p:ext uri="{BB962C8B-B14F-4D97-AF65-F5344CB8AC3E}">
        <p14:creationId xmlns:p14="http://schemas.microsoft.com/office/powerpoint/2010/main" val="3611905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205972" cy="1222660"/>
          </a:xfrm>
        </p:spPr>
        <p:txBody>
          <a:bodyPr/>
          <a:lstStyle/>
          <a:p>
            <a:r>
              <a:rPr lang="en-US" sz="2400" b="1" dirty="0"/>
              <a:t>3.3 Classifying students’ level in each subject using advanced clustering ( Fuzzy )</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6" y="1533403"/>
            <a:ext cx="4413503" cy="3123932"/>
          </a:xfrm>
          <a:prstGeom prst="rect">
            <a:avLst/>
          </a:prstGeom>
          <a:noFill/>
        </p:spPr>
        <p:txBody>
          <a:bodyPr wrap="square">
            <a:spAutoFit/>
          </a:bodyPr>
          <a:lstStyle/>
          <a:p>
            <a:pPr>
              <a:buClr>
                <a:schemeClr val="bg1"/>
              </a:buClr>
            </a:pPr>
            <a:r>
              <a:rPr lang="en-US" sz="1800" dirty="0">
                <a:solidFill>
                  <a:schemeClr val="bg1"/>
                </a:solidFill>
                <a:latin typeface="Bahnschrift" panose="020B0502040204020203" pitchFamily="34" charset="0"/>
              </a:rPr>
              <a:t>Using this membership function, in which we assumed that : </a:t>
            </a:r>
          </a:p>
          <a:p>
            <a:pPr>
              <a:buClr>
                <a:schemeClr val="bg1"/>
              </a:buClr>
            </a:pPr>
            <a:r>
              <a:rPr lang="en-US" sz="1800" dirty="0">
                <a:solidFill>
                  <a:schemeClr val="bg1"/>
                </a:solidFill>
                <a:latin typeface="Bahnschrift" panose="020B0502040204020203" pitchFamily="34" charset="0"/>
              </a:rPr>
              <a:t>(Normalized data by </a:t>
            </a:r>
            <a:r>
              <a:rPr lang="en-US" sz="1800" dirty="0" err="1">
                <a:solidFill>
                  <a:schemeClr val="bg1"/>
                </a:solidFill>
                <a:latin typeface="Bahnschrift" panose="020B0502040204020203" pitchFamily="34" charset="0"/>
              </a:rPr>
              <a:t>MinMax</a:t>
            </a:r>
            <a:r>
              <a:rPr lang="en-US" sz="1800" dirty="0">
                <a:solidFill>
                  <a:schemeClr val="bg1"/>
                </a:solidFill>
                <a:latin typeface="Bahnschrift" panose="020B0502040204020203" pitchFamily="34" charset="0"/>
              </a:rPr>
              <a:t> Scaler)</a:t>
            </a:r>
          </a:p>
          <a:p>
            <a:pPr>
              <a:buClr>
                <a:schemeClr val="bg1"/>
              </a:buClr>
            </a:pPr>
            <a:endParaRPr lang="en-US"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Very bad from 0 to 0.3</a:t>
            </a: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Bad from 0.25 to 0.45</a:t>
            </a: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Pass from 0.39 to 0.55</a:t>
            </a: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Good from 0.49 to 0.67</a:t>
            </a: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Very Good from 0.6 to 0.8</a:t>
            </a:r>
          </a:p>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Excellent from 0.75 to 1</a:t>
            </a:r>
          </a:p>
          <a:p>
            <a:pPr>
              <a:buClr>
                <a:schemeClr val="bg1"/>
              </a:buClr>
            </a:pPr>
            <a:endParaRPr lang="en-US" sz="1700" dirty="0">
              <a:solidFill>
                <a:schemeClr val="bg1"/>
              </a:solidFill>
              <a:latin typeface="Bahnschrift" panose="020B0502040204020203" pitchFamily="34" charset="0"/>
            </a:endParaRPr>
          </a:p>
        </p:txBody>
      </p:sp>
      <p:pic>
        <p:nvPicPr>
          <p:cNvPr id="9" name="Picture 8">
            <a:extLst>
              <a:ext uri="{FF2B5EF4-FFF2-40B4-BE49-F238E27FC236}">
                <a16:creationId xmlns:a16="http://schemas.microsoft.com/office/drawing/2014/main" id="{82EA5009-D77C-48D2-A07D-622A671E25FB}"/>
              </a:ext>
            </a:extLst>
          </p:cNvPr>
          <p:cNvPicPr>
            <a:picLocks noChangeAspect="1"/>
          </p:cNvPicPr>
          <p:nvPr/>
        </p:nvPicPr>
        <p:blipFill>
          <a:blip r:embed="rId3"/>
          <a:stretch>
            <a:fillRect/>
          </a:stretch>
        </p:blipFill>
        <p:spPr>
          <a:xfrm>
            <a:off x="4571999" y="1560084"/>
            <a:ext cx="4572001" cy="3583416"/>
          </a:xfrm>
          <a:prstGeom prst="rect">
            <a:avLst/>
          </a:prstGeom>
        </p:spPr>
      </p:pic>
    </p:spTree>
    <p:extLst>
      <p:ext uri="{BB962C8B-B14F-4D97-AF65-F5344CB8AC3E}">
        <p14:creationId xmlns:p14="http://schemas.microsoft.com/office/powerpoint/2010/main" val="2201535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205972" cy="1222660"/>
          </a:xfrm>
        </p:spPr>
        <p:txBody>
          <a:bodyPr/>
          <a:lstStyle/>
          <a:p>
            <a:r>
              <a:rPr lang="en-US" sz="2400" b="1" dirty="0"/>
              <a:t>3.3 Classifying students’ level in each subject using advanced clustering ( Fuzzy )</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6" y="1533403"/>
            <a:ext cx="4141031" cy="332398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800" dirty="0">
                <a:solidFill>
                  <a:schemeClr val="bg1"/>
                </a:solidFill>
                <a:latin typeface="Bahnschrift" panose="020B0502040204020203" pitchFamily="34" charset="0"/>
              </a:rPr>
              <a:t>This is the data for the Arabic language exam, and because this data is for second-year students, we notice logically that most of the students are at the pass level.</a:t>
            </a:r>
            <a:endParaRPr lang="ar-EG" sz="1800" dirty="0">
              <a:solidFill>
                <a:schemeClr val="bg1"/>
              </a:solidFill>
              <a:latin typeface="Bahnschrift" panose="020B0502040204020203" pitchFamily="34" charset="0"/>
            </a:endParaRPr>
          </a:p>
          <a:p>
            <a:pPr>
              <a:buClr>
                <a:schemeClr val="bg1"/>
              </a:buClr>
            </a:pPr>
            <a:endParaRPr lang="ar-EG" sz="18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And so on for the rest of the subjects, except for geography and the total grades</a:t>
            </a:r>
            <a:endParaRPr lang="ar-EG" sz="17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7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This also proves why the failure rate in literature was the majority</a:t>
            </a:r>
          </a:p>
        </p:txBody>
      </p:sp>
      <p:pic>
        <p:nvPicPr>
          <p:cNvPr id="9" name="Picture 8">
            <a:extLst>
              <a:ext uri="{FF2B5EF4-FFF2-40B4-BE49-F238E27FC236}">
                <a16:creationId xmlns:a16="http://schemas.microsoft.com/office/drawing/2014/main" id="{B8A0B398-D079-4791-95F4-5F85DF6B175E}"/>
              </a:ext>
            </a:extLst>
          </p:cNvPr>
          <p:cNvPicPr>
            <a:picLocks noChangeAspect="1"/>
          </p:cNvPicPr>
          <p:nvPr/>
        </p:nvPicPr>
        <p:blipFill>
          <a:blip r:embed="rId3"/>
          <a:stretch>
            <a:fillRect/>
          </a:stretch>
        </p:blipFill>
        <p:spPr>
          <a:xfrm>
            <a:off x="4270591" y="1817226"/>
            <a:ext cx="2407534" cy="3326274"/>
          </a:xfrm>
          <a:prstGeom prst="rect">
            <a:avLst/>
          </a:prstGeom>
        </p:spPr>
      </p:pic>
      <p:pic>
        <p:nvPicPr>
          <p:cNvPr id="11" name="Picture 10">
            <a:extLst>
              <a:ext uri="{FF2B5EF4-FFF2-40B4-BE49-F238E27FC236}">
                <a16:creationId xmlns:a16="http://schemas.microsoft.com/office/drawing/2014/main" id="{508E368E-6EFE-45CC-94CD-C83954160564}"/>
              </a:ext>
            </a:extLst>
          </p:cNvPr>
          <p:cNvPicPr>
            <a:picLocks noChangeAspect="1"/>
          </p:cNvPicPr>
          <p:nvPr/>
        </p:nvPicPr>
        <p:blipFill>
          <a:blip r:embed="rId4"/>
          <a:stretch>
            <a:fillRect/>
          </a:stretch>
        </p:blipFill>
        <p:spPr>
          <a:xfrm>
            <a:off x="6736466" y="1817226"/>
            <a:ext cx="2407534" cy="3326274"/>
          </a:xfrm>
          <a:prstGeom prst="rect">
            <a:avLst/>
          </a:prstGeom>
        </p:spPr>
      </p:pic>
    </p:spTree>
    <p:extLst>
      <p:ext uri="{BB962C8B-B14F-4D97-AF65-F5344CB8AC3E}">
        <p14:creationId xmlns:p14="http://schemas.microsoft.com/office/powerpoint/2010/main" val="1788502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205972" cy="1222660"/>
          </a:xfrm>
        </p:spPr>
        <p:txBody>
          <a:bodyPr/>
          <a:lstStyle/>
          <a:p>
            <a:r>
              <a:rPr lang="en-US" sz="2400" b="1" dirty="0"/>
              <a:t>3.3 Classifying students’ level in each subject using advanced clustering ( Fuzzy )</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6" y="1565688"/>
            <a:ext cx="4413503" cy="877163"/>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This graph shows that the total number of people who took the second round exam is good</a:t>
            </a:r>
          </a:p>
        </p:txBody>
      </p:sp>
      <p:pic>
        <p:nvPicPr>
          <p:cNvPr id="7" name="Picture 6">
            <a:extLst>
              <a:ext uri="{FF2B5EF4-FFF2-40B4-BE49-F238E27FC236}">
                <a16:creationId xmlns:a16="http://schemas.microsoft.com/office/drawing/2014/main" id="{01A0BA0A-34E1-4DF7-A77A-819F04262E43}"/>
              </a:ext>
            </a:extLst>
          </p:cNvPr>
          <p:cNvPicPr>
            <a:picLocks noChangeAspect="1"/>
          </p:cNvPicPr>
          <p:nvPr/>
        </p:nvPicPr>
        <p:blipFill>
          <a:blip r:embed="rId3"/>
          <a:stretch>
            <a:fillRect/>
          </a:stretch>
        </p:blipFill>
        <p:spPr>
          <a:xfrm>
            <a:off x="4760744" y="1560084"/>
            <a:ext cx="4224760" cy="3583416"/>
          </a:xfrm>
          <a:prstGeom prst="rect">
            <a:avLst/>
          </a:prstGeom>
        </p:spPr>
      </p:pic>
    </p:spTree>
    <p:extLst>
      <p:ext uri="{BB962C8B-B14F-4D97-AF65-F5344CB8AC3E}">
        <p14:creationId xmlns:p14="http://schemas.microsoft.com/office/powerpoint/2010/main" val="651328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205972" cy="1222660"/>
          </a:xfrm>
        </p:spPr>
        <p:txBody>
          <a:bodyPr/>
          <a:lstStyle/>
          <a:p>
            <a:r>
              <a:rPr lang="en-US" sz="2400" b="1" dirty="0"/>
              <a:t>3.4 The relationship between each subject and grouping similar ones </a:t>
            </a:r>
            <a:br>
              <a:rPr lang="en-US" sz="2400" b="1" dirty="0"/>
            </a:br>
            <a:r>
              <a:rPr lang="en-US" sz="2400" b="1" dirty="0"/>
              <a:t>( Hierarchical )</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65688"/>
            <a:ext cx="4153252" cy="2185214"/>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This is the relationship of each subject to the afterlife in a graphic form</a:t>
            </a:r>
            <a:endParaRPr lang="ar-EG" sz="17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7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Any </a:t>
            </a:r>
            <a:r>
              <a:rPr lang="en-US" sz="1700" dirty="0" err="1">
                <a:solidFill>
                  <a:schemeClr val="bg1"/>
                </a:solidFill>
                <a:latin typeface="Bahnschrift" panose="020B0502040204020203" pitchFamily="34" charset="0"/>
              </a:rPr>
              <a:t>NaN</a:t>
            </a:r>
            <a:r>
              <a:rPr lang="en-US" sz="1700" dirty="0">
                <a:solidFill>
                  <a:schemeClr val="bg1"/>
                </a:solidFill>
                <a:latin typeface="Bahnschrift" panose="020B0502040204020203" pitchFamily="34" charset="0"/>
              </a:rPr>
              <a:t> values ​​have been defaulted to zero, so we will notice a large amount of outliers, especially for specialized materials</a:t>
            </a:r>
          </a:p>
        </p:txBody>
      </p:sp>
      <p:pic>
        <p:nvPicPr>
          <p:cNvPr id="11" name="Picture 10">
            <a:extLst>
              <a:ext uri="{FF2B5EF4-FFF2-40B4-BE49-F238E27FC236}">
                <a16:creationId xmlns:a16="http://schemas.microsoft.com/office/drawing/2014/main" id="{A14D103D-0000-48B5-9C36-536B8DBDB4FE}"/>
              </a:ext>
            </a:extLst>
          </p:cNvPr>
          <p:cNvPicPr>
            <a:picLocks noChangeAspect="1"/>
          </p:cNvPicPr>
          <p:nvPr/>
        </p:nvPicPr>
        <p:blipFill>
          <a:blip r:embed="rId3"/>
          <a:stretch>
            <a:fillRect/>
          </a:stretch>
        </p:blipFill>
        <p:spPr>
          <a:xfrm>
            <a:off x="4100732" y="1160584"/>
            <a:ext cx="5043268" cy="3982915"/>
          </a:xfrm>
          <a:prstGeom prst="rect">
            <a:avLst/>
          </a:prstGeom>
        </p:spPr>
      </p:pic>
    </p:spTree>
    <p:extLst>
      <p:ext uri="{BB962C8B-B14F-4D97-AF65-F5344CB8AC3E}">
        <p14:creationId xmlns:p14="http://schemas.microsoft.com/office/powerpoint/2010/main" val="29785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1699260" y="990600"/>
            <a:ext cx="5522976" cy="3801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en-US" dirty="0"/>
              <a:t>High_School_Public_Results_2022_EG_second_attempt</a:t>
            </a:r>
            <a:endParaRPr dirty="0"/>
          </a:p>
        </p:txBody>
      </p:sp>
      <p:sp>
        <p:nvSpPr>
          <p:cNvPr id="201" name="Google Shape;201;p42"/>
          <p:cNvSpPr txBox="1">
            <a:spLocks noGrp="1"/>
          </p:cNvSpPr>
          <p:nvPr>
            <p:ph type="ctrTitle"/>
          </p:nvPr>
        </p:nvSpPr>
        <p:spPr>
          <a:xfrm>
            <a:off x="91440" y="101600"/>
            <a:ext cx="8351520" cy="39034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b="1" dirty="0">
                <a:solidFill>
                  <a:srgbClr val="FFC000"/>
                </a:solidFill>
                <a:uFill>
                  <a:noFill/>
                </a:uFill>
              </a:rPr>
              <a:t>1.1</a:t>
            </a:r>
            <a:r>
              <a:rPr lang="en-US" sz="1500" b="1" dirty="0">
                <a:solidFill>
                  <a:srgbClr val="FFFF00"/>
                </a:solidFill>
                <a:uFill>
                  <a:noFill/>
                </a:uFill>
              </a:rPr>
              <a:t> </a:t>
            </a:r>
            <a:r>
              <a:rPr lang="en-US" sz="1500" b="1" dirty="0">
                <a:solidFill>
                  <a:srgbClr val="FFC000"/>
                </a:solidFill>
                <a:uFill>
                  <a:noFill/>
                </a:uFill>
              </a:rPr>
              <a:t>Information about dataset</a:t>
            </a:r>
            <a:br>
              <a:rPr lang="en-US" sz="1500" b="1" dirty="0">
                <a:solidFill>
                  <a:schemeClr val="bg1"/>
                </a:solidFill>
                <a:uFill>
                  <a:noFill/>
                </a:uFill>
              </a:rPr>
            </a:br>
            <a:r>
              <a:rPr lang="en-US" sz="1500" b="1" dirty="0">
                <a:solidFill>
                  <a:schemeClr val="bg1"/>
                </a:solidFill>
                <a:uFill>
                  <a:noFill/>
                </a:uFill>
              </a:rPr>
              <a:t>. </a:t>
            </a:r>
            <a:r>
              <a:rPr lang="en-US" sz="1100" b="1" dirty="0">
                <a:solidFill>
                  <a:schemeClr val="bg1"/>
                </a:solidFill>
                <a:uFill>
                  <a:noFill/>
                </a:uFill>
              </a:rPr>
              <a:t>We have chosen a dataset about the results of high school students, especially the second round</a:t>
            </a:r>
            <a:br>
              <a:rPr lang="en-US" sz="1100" b="1" dirty="0">
                <a:solidFill>
                  <a:schemeClr val="bg1"/>
                </a:solidFill>
                <a:uFill>
                  <a:noFill/>
                </a:uFill>
              </a:rPr>
            </a:br>
            <a:r>
              <a:rPr lang="en-US" sz="1100" b="1" dirty="0">
                <a:solidFill>
                  <a:schemeClr val="bg1"/>
                </a:solidFill>
                <a:uFill>
                  <a:noFill/>
                </a:uFill>
              </a:rPr>
              <a:t>. It consists of 153,833 rows and 25 columns</a:t>
            </a:r>
            <a:br>
              <a:rPr lang="en-US" sz="1100" b="1" dirty="0">
                <a:solidFill>
                  <a:schemeClr val="bg1"/>
                </a:solidFill>
                <a:uFill>
                  <a:noFill/>
                </a:uFill>
              </a:rPr>
            </a:br>
            <a:r>
              <a:rPr lang="en-US" sz="1100" b="1" dirty="0">
                <a:solidFill>
                  <a:schemeClr val="bg1"/>
                </a:solidFill>
                <a:uFill>
                  <a:noFill/>
                </a:uFill>
              </a:rPr>
              <a:t>. The columns are as follows:</a:t>
            </a:r>
            <a:br>
              <a:rPr lang="en-US" sz="1100" b="1" dirty="0">
                <a:solidFill>
                  <a:schemeClr val="bg1"/>
                </a:solidFill>
                <a:uFill>
                  <a:noFill/>
                </a:uFill>
              </a:rPr>
            </a:br>
            <a:endParaRPr lang="en-US" sz="1100" dirty="0"/>
          </a:p>
        </p:txBody>
      </p:sp>
      <p:pic>
        <p:nvPicPr>
          <p:cNvPr id="3" name="Picture 2">
            <a:extLst>
              <a:ext uri="{FF2B5EF4-FFF2-40B4-BE49-F238E27FC236}">
                <a16:creationId xmlns:a16="http://schemas.microsoft.com/office/drawing/2014/main" id="{6D3BFB52-7CFA-4255-893F-78517AC9B3A7}"/>
              </a:ext>
            </a:extLst>
          </p:cNvPr>
          <p:cNvPicPr>
            <a:picLocks noChangeAspect="1"/>
          </p:cNvPicPr>
          <p:nvPr/>
        </p:nvPicPr>
        <p:blipFill>
          <a:blip r:embed="rId3"/>
          <a:stretch>
            <a:fillRect/>
          </a:stretch>
        </p:blipFill>
        <p:spPr>
          <a:xfrm>
            <a:off x="781812" y="1370778"/>
            <a:ext cx="7357872" cy="355936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205972" cy="1222660"/>
          </a:xfrm>
        </p:spPr>
        <p:txBody>
          <a:bodyPr/>
          <a:lstStyle/>
          <a:p>
            <a:r>
              <a:rPr lang="en-US" sz="2400" b="1" dirty="0"/>
              <a:t>3.4 The relationship between each subject and grouping similar ones </a:t>
            </a:r>
            <a:br>
              <a:rPr lang="en-US" sz="2400" b="1" dirty="0"/>
            </a:br>
            <a:r>
              <a:rPr lang="en-US" sz="2400" b="1" dirty="0"/>
              <a:t>( Hierarchical )</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6" y="1565688"/>
            <a:ext cx="4181387" cy="3493264"/>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This is the correlation matrix, which shows the previous graph, but with numbers that we normalized using </a:t>
            </a:r>
            <a:r>
              <a:rPr lang="en-US" sz="1700" dirty="0" err="1">
                <a:solidFill>
                  <a:schemeClr val="bg1"/>
                </a:solidFill>
                <a:latin typeface="Bahnschrift" panose="020B0502040204020203" pitchFamily="34" charset="0"/>
              </a:rPr>
              <a:t>StandardScaler</a:t>
            </a:r>
            <a:r>
              <a:rPr lang="en-US" sz="1700" dirty="0">
                <a:solidFill>
                  <a:schemeClr val="bg1"/>
                </a:solidFill>
                <a:latin typeface="Bahnschrift" panose="020B0502040204020203" pitchFamily="34" charset="0"/>
              </a:rPr>
              <a:t>, and information can be extracted from it more easily.</a:t>
            </a:r>
            <a:endParaRPr lang="ar-EG" sz="1700" dirty="0">
              <a:solidFill>
                <a:schemeClr val="bg1"/>
              </a:solidFill>
              <a:latin typeface="Bahnschrift" panose="020B0502040204020203" pitchFamily="34" charset="0"/>
            </a:endParaRPr>
          </a:p>
          <a:p>
            <a:pPr>
              <a:buClr>
                <a:schemeClr val="bg1"/>
              </a:buClr>
            </a:pPr>
            <a:endParaRPr lang="ar-EG" sz="17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The strongest relationships</a:t>
            </a:r>
            <a:r>
              <a:rPr lang="ar-EG" sz="1700" dirty="0">
                <a:solidFill>
                  <a:schemeClr val="bg1"/>
                </a:solidFill>
                <a:latin typeface="Bahnschrift" panose="020B0502040204020203" pitchFamily="34" charset="0"/>
              </a:rPr>
              <a:t>:</a:t>
            </a:r>
          </a:p>
          <a:p>
            <a:pPr marL="342900" indent="-342900">
              <a:buClr>
                <a:schemeClr val="bg1"/>
              </a:buClr>
              <a:buFont typeface="Wingdings" panose="05000000000000000000" pitchFamily="2" charset="2"/>
              <a:buChar char="Ø"/>
            </a:pPr>
            <a:r>
              <a:rPr lang="en-US" sz="1700" dirty="0">
                <a:solidFill>
                  <a:schemeClr val="bg1"/>
                </a:solidFill>
                <a:latin typeface="Bahnschrift" panose="020B0502040204020203" pitchFamily="34" charset="0"/>
              </a:rPr>
              <a:t>Pure and applied mathematics</a:t>
            </a:r>
            <a:endParaRPr lang="ar-EG" sz="1700" dirty="0">
              <a:solidFill>
                <a:schemeClr val="bg1"/>
              </a:solidFill>
              <a:latin typeface="Bahnschrift" panose="020B0502040204020203" pitchFamily="34" charset="0"/>
            </a:endParaRPr>
          </a:p>
          <a:p>
            <a:pPr marL="342900" indent="-342900">
              <a:buClr>
                <a:schemeClr val="bg1"/>
              </a:buClr>
              <a:buFont typeface="Wingdings" panose="05000000000000000000" pitchFamily="2" charset="2"/>
              <a:buChar char="Ø"/>
            </a:pPr>
            <a:r>
              <a:rPr lang="en-US" sz="1700" dirty="0">
                <a:solidFill>
                  <a:schemeClr val="bg1"/>
                </a:solidFill>
                <a:latin typeface="Bahnschrift" panose="020B0502040204020203" pitchFamily="34" charset="0"/>
              </a:rPr>
              <a:t>Chemistry with physics</a:t>
            </a:r>
          </a:p>
          <a:p>
            <a:pPr marL="342900" indent="-342900">
              <a:buClr>
                <a:schemeClr val="bg1"/>
              </a:buClr>
              <a:buFont typeface="Wingdings" panose="05000000000000000000" pitchFamily="2" charset="2"/>
              <a:buChar char="Ø"/>
            </a:pPr>
            <a:r>
              <a:rPr lang="en-US" sz="1700" dirty="0">
                <a:solidFill>
                  <a:schemeClr val="bg1"/>
                </a:solidFill>
                <a:latin typeface="Bahnschrift" panose="020B0502040204020203" pitchFamily="34" charset="0"/>
              </a:rPr>
              <a:t>Biology with geology</a:t>
            </a:r>
          </a:p>
          <a:p>
            <a:pPr marL="342900" indent="-342900">
              <a:buClr>
                <a:schemeClr val="bg1"/>
              </a:buClr>
              <a:buFont typeface="Wingdings" panose="05000000000000000000" pitchFamily="2" charset="2"/>
              <a:buChar char="Ø"/>
            </a:pPr>
            <a:r>
              <a:rPr lang="en-US" sz="1700" dirty="0">
                <a:solidFill>
                  <a:schemeClr val="bg1"/>
                </a:solidFill>
                <a:latin typeface="Bahnschrift" panose="020B0502040204020203" pitchFamily="34" charset="0"/>
              </a:rPr>
              <a:t>The four literary subjects</a:t>
            </a:r>
            <a:endParaRPr lang="ar-EG" sz="1700" dirty="0">
              <a:solidFill>
                <a:schemeClr val="bg1"/>
              </a:solidFill>
              <a:latin typeface="Bahnschrift" panose="020B0502040204020203" pitchFamily="34" charset="0"/>
            </a:endParaRPr>
          </a:p>
          <a:p>
            <a:pPr marL="342900" indent="-342900">
              <a:buClr>
                <a:schemeClr val="bg1"/>
              </a:buClr>
              <a:buFont typeface="Wingdings" panose="05000000000000000000" pitchFamily="2" charset="2"/>
              <a:buChar char="Ø"/>
            </a:pPr>
            <a:r>
              <a:rPr lang="en-US" sz="1700" dirty="0">
                <a:solidFill>
                  <a:schemeClr val="bg1"/>
                </a:solidFill>
                <a:latin typeface="Bahnschrift" panose="020B0502040204020203" pitchFamily="34" charset="0"/>
              </a:rPr>
              <a:t>The three subjects outside the final total</a:t>
            </a:r>
          </a:p>
        </p:txBody>
      </p:sp>
      <p:pic>
        <p:nvPicPr>
          <p:cNvPr id="6" name="Picture 5">
            <a:extLst>
              <a:ext uri="{FF2B5EF4-FFF2-40B4-BE49-F238E27FC236}">
                <a16:creationId xmlns:a16="http://schemas.microsoft.com/office/drawing/2014/main" id="{8B6B8280-B2A9-4D7D-B266-6CE51301451E}"/>
              </a:ext>
            </a:extLst>
          </p:cNvPr>
          <p:cNvPicPr>
            <a:picLocks noChangeAspect="1"/>
          </p:cNvPicPr>
          <p:nvPr/>
        </p:nvPicPr>
        <p:blipFill>
          <a:blip r:embed="rId3"/>
          <a:stretch>
            <a:fillRect/>
          </a:stretch>
        </p:blipFill>
        <p:spPr>
          <a:xfrm>
            <a:off x="4086665" y="1533403"/>
            <a:ext cx="5057335" cy="3610097"/>
          </a:xfrm>
          <a:prstGeom prst="rect">
            <a:avLst/>
          </a:prstGeom>
        </p:spPr>
      </p:pic>
    </p:spTree>
    <p:extLst>
      <p:ext uri="{BB962C8B-B14F-4D97-AF65-F5344CB8AC3E}">
        <p14:creationId xmlns:p14="http://schemas.microsoft.com/office/powerpoint/2010/main" val="3165019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205972" cy="1222660"/>
          </a:xfrm>
        </p:spPr>
        <p:txBody>
          <a:bodyPr/>
          <a:lstStyle/>
          <a:p>
            <a:r>
              <a:rPr lang="en-US" sz="2400" b="1" dirty="0"/>
              <a:t>3.4 The relationship between each subject and grouping similar ones </a:t>
            </a:r>
            <a:br>
              <a:rPr lang="en-US" sz="2400" b="1" dirty="0"/>
            </a:br>
            <a:r>
              <a:rPr lang="en-US" sz="2400" b="1" dirty="0"/>
              <a:t>( Hierarchical )</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6" y="1565688"/>
            <a:ext cx="4181387" cy="332398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500" dirty="0">
                <a:solidFill>
                  <a:schemeClr val="bg1"/>
                </a:solidFill>
                <a:latin typeface="Bahnschrift" panose="020B0502040204020203" pitchFamily="34" charset="0"/>
              </a:rPr>
              <a:t>This dynamic diagram shows the interconnections between the primary groups with each other and the latter with each other</a:t>
            </a:r>
            <a:endParaRPr lang="ar-EG" sz="15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5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500" dirty="0">
                <a:solidFill>
                  <a:schemeClr val="bg1"/>
                </a:solidFill>
                <a:latin typeface="Bahnschrift" panose="020B0502040204020203" pitchFamily="34" charset="0"/>
              </a:rPr>
              <a:t>Which indicates that the first data includes one category and the last another category, which are close in level</a:t>
            </a:r>
            <a:endParaRPr lang="ar-EG" sz="15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5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500" dirty="0">
                <a:solidFill>
                  <a:schemeClr val="bg1"/>
                </a:solidFill>
                <a:latin typeface="Bahnschrift" panose="020B0502040204020203" pitchFamily="34" charset="0"/>
              </a:rPr>
              <a:t>The first category is Lower Egypt</a:t>
            </a:r>
            <a:r>
              <a:rPr lang="ar-EG" sz="1500" dirty="0">
                <a:solidFill>
                  <a:schemeClr val="bg1"/>
                </a:solidFill>
                <a:latin typeface="Bahnschrift" panose="020B0502040204020203" pitchFamily="34" charset="0"/>
              </a:rPr>
              <a:t>  </a:t>
            </a:r>
            <a:r>
              <a:rPr lang="en-US" sz="1500" dirty="0">
                <a:solidFill>
                  <a:schemeClr val="bg1"/>
                </a:solidFill>
                <a:latin typeface="Bahnschrift" panose="020B0502040204020203" pitchFamily="34" charset="0"/>
              </a:rPr>
              <a:t>Giza, Beni </a:t>
            </a:r>
            <a:r>
              <a:rPr lang="en-US" sz="1500" dirty="0" err="1">
                <a:solidFill>
                  <a:schemeClr val="bg1"/>
                </a:solidFill>
                <a:latin typeface="Bahnschrift" panose="020B0502040204020203" pitchFamily="34" charset="0"/>
              </a:rPr>
              <a:t>Suef</a:t>
            </a:r>
            <a:r>
              <a:rPr lang="en-US" sz="1500" dirty="0">
                <a:solidFill>
                  <a:schemeClr val="bg1"/>
                </a:solidFill>
                <a:latin typeface="Bahnschrift" panose="020B0502040204020203" pitchFamily="34" charset="0"/>
              </a:rPr>
              <a:t>, Cairo and Alexandria</a:t>
            </a:r>
            <a:endParaRPr lang="ar-EG" sz="15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endParaRPr lang="ar-EG" sz="15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500" dirty="0">
                <a:solidFill>
                  <a:schemeClr val="bg1"/>
                </a:solidFill>
                <a:latin typeface="Bahnschrift" panose="020B0502040204020203" pitchFamily="34" charset="0"/>
              </a:rPr>
              <a:t>The last category is Upper Egypt, which includes Minya, Assiut, and </a:t>
            </a:r>
            <a:r>
              <a:rPr lang="en-US" sz="1500" dirty="0" err="1">
                <a:solidFill>
                  <a:schemeClr val="bg1"/>
                </a:solidFill>
                <a:latin typeface="Bahnschrift" panose="020B0502040204020203" pitchFamily="34" charset="0"/>
              </a:rPr>
              <a:t>Sohag</a:t>
            </a:r>
            <a:endParaRPr lang="en-US" sz="1500" dirty="0">
              <a:solidFill>
                <a:schemeClr val="bg1"/>
              </a:solidFill>
              <a:latin typeface="Bahnschrift" panose="020B0502040204020203" pitchFamily="34" charset="0"/>
            </a:endParaRPr>
          </a:p>
        </p:txBody>
      </p:sp>
      <p:pic>
        <p:nvPicPr>
          <p:cNvPr id="5" name="Picture 4">
            <a:extLst>
              <a:ext uri="{FF2B5EF4-FFF2-40B4-BE49-F238E27FC236}">
                <a16:creationId xmlns:a16="http://schemas.microsoft.com/office/drawing/2014/main" id="{7D12608D-4059-4352-B7D9-09553F266844}"/>
              </a:ext>
            </a:extLst>
          </p:cNvPr>
          <p:cNvPicPr>
            <a:picLocks noChangeAspect="1"/>
          </p:cNvPicPr>
          <p:nvPr/>
        </p:nvPicPr>
        <p:blipFill>
          <a:blip r:embed="rId3"/>
          <a:stretch>
            <a:fillRect/>
          </a:stretch>
        </p:blipFill>
        <p:spPr>
          <a:xfrm>
            <a:off x="4339882" y="1533403"/>
            <a:ext cx="4804117" cy="3548380"/>
          </a:xfrm>
          <a:prstGeom prst="rect">
            <a:avLst/>
          </a:prstGeom>
        </p:spPr>
      </p:pic>
    </p:spTree>
    <p:extLst>
      <p:ext uri="{BB962C8B-B14F-4D97-AF65-F5344CB8AC3E}">
        <p14:creationId xmlns:p14="http://schemas.microsoft.com/office/powerpoint/2010/main" val="2339624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EFD-CD6B-13EE-DCBD-03078B18E12C}"/>
              </a:ext>
            </a:extLst>
          </p:cNvPr>
          <p:cNvSpPr>
            <a:spLocks noGrp="1"/>
          </p:cNvSpPr>
          <p:nvPr>
            <p:ph type="title"/>
          </p:nvPr>
        </p:nvSpPr>
        <p:spPr>
          <a:xfrm>
            <a:off x="95974" y="310743"/>
            <a:ext cx="6205972" cy="1222660"/>
          </a:xfrm>
        </p:spPr>
        <p:txBody>
          <a:bodyPr/>
          <a:lstStyle/>
          <a:p>
            <a:r>
              <a:rPr lang="en-US" sz="2400" b="1" dirty="0"/>
              <a:t>3.4 The relationship between each subject and grouping similar ones </a:t>
            </a:r>
            <a:br>
              <a:rPr lang="en-US" sz="2400" b="1" dirty="0"/>
            </a:br>
            <a:r>
              <a:rPr lang="en-US" sz="2400" b="1" dirty="0"/>
              <a:t>( Hierarchical )</a:t>
            </a:r>
            <a:br>
              <a:rPr lang="en-US" dirty="0"/>
            </a:br>
            <a:br>
              <a:rPr lang="en-US" sz="1900" dirty="0">
                <a:solidFill>
                  <a:schemeClr val="bg1">
                    <a:lumMod val="95000"/>
                  </a:schemeClr>
                </a:solidFill>
              </a:rPr>
            </a:br>
            <a:endParaRPr lang="en-US" sz="1900" dirty="0">
              <a:solidFill>
                <a:schemeClr val="bg1">
                  <a:lumMod val="95000"/>
                </a:schemeClr>
              </a:solidFill>
              <a:latin typeface="Bahnschrift" panose="020B0502040204020203" pitchFamily="34" charset="0"/>
            </a:endParaRPr>
          </a:p>
        </p:txBody>
      </p:sp>
      <p:cxnSp>
        <p:nvCxnSpPr>
          <p:cNvPr id="4" name="Google Shape;1980;p55">
            <a:extLst>
              <a:ext uri="{FF2B5EF4-FFF2-40B4-BE49-F238E27FC236}">
                <a16:creationId xmlns:a16="http://schemas.microsoft.com/office/drawing/2014/main" id="{BED7BFF8-2662-C6E5-D4A4-CF6C8F5504D1}"/>
              </a:ext>
            </a:extLst>
          </p:cNvPr>
          <p:cNvCxnSpPr/>
          <p:nvPr/>
        </p:nvCxnSpPr>
        <p:spPr>
          <a:xfrm>
            <a:off x="158497" y="2840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FE240109-5745-4862-B152-E6F767FBD967}"/>
              </a:ext>
            </a:extLst>
          </p:cNvPr>
          <p:cNvSpPr txBox="1"/>
          <p:nvPr/>
        </p:nvSpPr>
        <p:spPr>
          <a:xfrm>
            <a:off x="158497" y="1565688"/>
            <a:ext cx="3977406" cy="3493264"/>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This graph is divided for each subject according to how closely it belongs to the clusters, whether 0 or 1</a:t>
            </a:r>
            <a:endParaRPr lang="ar-EG" sz="17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This shows that scientific materials clearly belong to Cluster 0 </a:t>
            </a:r>
            <a:endParaRPr lang="ar-EG" sz="17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While literary materials clearly belong to Cluster 1</a:t>
            </a:r>
            <a:endParaRPr lang="ar-EG" sz="1700" dirty="0">
              <a:solidFill>
                <a:schemeClr val="bg1"/>
              </a:solidFill>
              <a:latin typeface="Bahnschrift" panose="020B0502040204020203" pitchFamily="34" charset="0"/>
            </a:endParaRPr>
          </a:p>
          <a:p>
            <a:pPr marL="285750" indent="-285750">
              <a:buClr>
                <a:schemeClr val="bg1"/>
              </a:buClr>
              <a:buFont typeface="Arial" panose="020B0604020202020204" pitchFamily="34" charset="0"/>
              <a:buChar char="•"/>
            </a:pPr>
            <a:r>
              <a:rPr lang="en-US" sz="1700" dirty="0">
                <a:solidFill>
                  <a:schemeClr val="bg1"/>
                </a:solidFill>
                <a:latin typeface="Bahnschrift" panose="020B0502040204020203" pitchFamily="34" charset="0"/>
              </a:rPr>
              <a:t>As for the common subjects, they differ, as the language exams are closer to Cluster 0, while the subjects outside the final score are close to Cluster 0 and 1 together.</a:t>
            </a:r>
          </a:p>
        </p:txBody>
      </p:sp>
      <p:pic>
        <p:nvPicPr>
          <p:cNvPr id="5" name="Picture 4">
            <a:extLst>
              <a:ext uri="{FF2B5EF4-FFF2-40B4-BE49-F238E27FC236}">
                <a16:creationId xmlns:a16="http://schemas.microsoft.com/office/drawing/2014/main" id="{0AEFAC01-4827-4AD6-ADAB-DE225F504E7D}"/>
              </a:ext>
            </a:extLst>
          </p:cNvPr>
          <p:cNvPicPr>
            <a:picLocks noChangeAspect="1"/>
          </p:cNvPicPr>
          <p:nvPr/>
        </p:nvPicPr>
        <p:blipFill>
          <a:blip r:embed="rId3"/>
          <a:stretch>
            <a:fillRect/>
          </a:stretch>
        </p:blipFill>
        <p:spPr>
          <a:xfrm>
            <a:off x="4135902" y="1533402"/>
            <a:ext cx="5008098" cy="3610097"/>
          </a:xfrm>
          <a:prstGeom prst="rect">
            <a:avLst/>
          </a:prstGeom>
        </p:spPr>
      </p:pic>
    </p:spTree>
    <p:extLst>
      <p:ext uri="{BB962C8B-B14F-4D97-AF65-F5344CB8AC3E}">
        <p14:creationId xmlns:p14="http://schemas.microsoft.com/office/powerpoint/2010/main" val="251004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26380" y="445025"/>
            <a:ext cx="5441420" cy="941400"/>
          </a:xfrm>
          <a:prstGeom prst="rect">
            <a:avLst/>
          </a:prstGeom>
        </p:spPr>
        <p:txBody>
          <a:bodyPr spcFirstLastPara="1" wrap="square" lIns="91425" tIns="91425" rIns="91425" bIns="91425" anchor="t" anchorCtr="0">
            <a:noAutofit/>
          </a:bodyPr>
          <a:lstStyle/>
          <a:p>
            <a:pPr marL="155575" lvl="0" indent="0" algn="l" rtl="0">
              <a:spcBef>
                <a:spcPts val="0"/>
              </a:spcBef>
              <a:spcAft>
                <a:spcPts val="0"/>
              </a:spcAft>
              <a:buClr>
                <a:schemeClr val="accent1"/>
              </a:buClr>
              <a:buSzPts val="1150"/>
              <a:buNone/>
            </a:pPr>
            <a:r>
              <a:rPr lang="en-US" b="1" dirty="0">
                <a:solidFill>
                  <a:srgbClr val="FFC000"/>
                </a:solidFill>
                <a:uFill>
                  <a:noFill/>
                </a:uFill>
              </a:rPr>
              <a:t>1.2 </a:t>
            </a:r>
            <a:r>
              <a:rPr lang="en-US" b="1" dirty="0">
                <a:uFill>
                  <a:noFill/>
                </a:uFill>
              </a:rPr>
              <a:t>Where did we find it?</a:t>
            </a:r>
            <a:endParaRPr lang="ar-EG" b="1" dirty="0">
              <a:uFill>
                <a:noFill/>
              </a:uFill>
            </a:endParaRPr>
          </a:p>
        </p:txBody>
      </p:sp>
      <p:sp>
        <p:nvSpPr>
          <p:cNvPr id="215" name="Google Shape;215;p44"/>
          <p:cNvSpPr txBox="1">
            <a:spLocks noGrp="1"/>
          </p:cNvSpPr>
          <p:nvPr>
            <p:ph type="body" idx="1"/>
          </p:nvPr>
        </p:nvSpPr>
        <p:spPr>
          <a:xfrm>
            <a:off x="256032" y="975360"/>
            <a:ext cx="7464282" cy="34448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found it on Kaggle.com</a:t>
            </a:r>
            <a:r>
              <a:rPr lang="ar-EG" dirty="0"/>
              <a:t> </a:t>
            </a:r>
            <a:endParaRPr lang="en-US" dirty="0"/>
          </a:p>
          <a:p>
            <a:pPr marL="0" lvl="0" indent="0" algn="l" rtl="0">
              <a:spcBef>
                <a:spcPts val="0"/>
              </a:spcBef>
              <a:spcAft>
                <a:spcPts val="0"/>
              </a:spcAft>
              <a:buNone/>
            </a:pPr>
            <a:r>
              <a:rPr lang="en-US" sz="1100" dirty="0"/>
              <a:t>(https://www.kaggle.com/datasets/mohamedahmedx2/high-school-public-results-2022-eg)</a:t>
            </a:r>
            <a:br>
              <a:rPr lang="ar-EG" dirty="0"/>
            </a:br>
            <a:r>
              <a:rPr lang="en-US" dirty="0"/>
              <a:t>This dataset is approved by the Egyptian Ministry of Education for the year 2022 by Minister Tarek Shawky.</a:t>
            </a:r>
            <a:endParaRPr lang="ar-EG" dirty="0"/>
          </a:p>
          <a:p>
            <a:pPr marL="0" lvl="0" indent="0" algn="l" rtl="0">
              <a:spcBef>
                <a:spcPts val="0"/>
              </a:spcBef>
              <a:spcAft>
                <a:spcPts val="0"/>
              </a:spcAft>
              <a:buNone/>
            </a:pPr>
            <a:endParaRPr lang="ar-EG" dirty="0"/>
          </a:p>
          <a:p>
            <a:pPr marL="0" indent="0">
              <a:buNone/>
            </a:pPr>
            <a:r>
              <a:rPr lang="en-US" dirty="0"/>
              <a:t>  </a:t>
            </a:r>
            <a:r>
              <a:rPr lang="en-US" sz="2400" b="1" dirty="0">
                <a:solidFill>
                  <a:srgbClr val="FFC000"/>
                </a:solidFill>
                <a:uFill>
                  <a:noFill/>
                </a:uFill>
              </a:rPr>
              <a:t>1.3</a:t>
            </a:r>
            <a:r>
              <a:rPr lang="en-US" sz="2400" b="1" dirty="0">
                <a:uFill>
                  <a:noFill/>
                </a:uFill>
              </a:rPr>
              <a:t> </a:t>
            </a:r>
            <a:r>
              <a:rPr lang="en-US" sz="2400" b="1" dirty="0">
                <a:solidFill>
                  <a:srgbClr val="FFC000"/>
                </a:solidFill>
                <a:uFill>
                  <a:noFill/>
                </a:uFill>
              </a:rPr>
              <a:t>Why did we choose it specifically?</a:t>
            </a:r>
            <a:endParaRPr sz="2400" dirty="0"/>
          </a:p>
          <a:p>
            <a:pPr marL="457200" lvl="0" indent="-317500" algn="l" rtl="0">
              <a:spcBef>
                <a:spcPts val="0"/>
              </a:spcBef>
              <a:spcAft>
                <a:spcPts val="0"/>
              </a:spcAft>
              <a:buSzPts val="1400"/>
              <a:buChar char="●"/>
            </a:pPr>
            <a:r>
              <a:rPr lang="en-US" dirty="0"/>
              <a:t>Because this data actually represents us before we entered the university,</a:t>
            </a:r>
          </a:p>
          <a:p>
            <a:pPr marL="139700" lvl="0" indent="0" algn="l" rtl="0">
              <a:spcBef>
                <a:spcPts val="0"/>
              </a:spcBef>
              <a:spcAft>
                <a:spcPts val="0"/>
              </a:spcAft>
              <a:buSzPts val="1400"/>
              <a:buNone/>
            </a:pPr>
            <a:r>
              <a:rPr lang="en-US" dirty="0"/>
              <a:t>       so we are sufficiently familiar with it and we can deal with it easier than any       </a:t>
            </a:r>
          </a:p>
          <a:p>
            <a:pPr marL="139700" lvl="0" indent="0" algn="l" rtl="0">
              <a:spcBef>
                <a:spcPts val="0"/>
              </a:spcBef>
              <a:spcAft>
                <a:spcPts val="0"/>
              </a:spcAft>
              <a:buSzPts val="1400"/>
              <a:buNone/>
            </a:pPr>
            <a:r>
              <a:rPr lang="en-US" dirty="0"/>
              <a:t>       other data that is new to us.</a:t>
            </a:r>
            <a:endParaRPr lang="ar-EG" dirty="0"/>
          </a:p>
          <a:p>
            <a:pPr marL="457200" lvl="0" indent="-317500" algn="l" rtl="0">
              <a:spcBef>
                <a:spcPts val="0"/>
              </a:spcBef>
              <a:spcAft>
                <a:spcPts val="0"/>
              </a:spcAft>
              <a:buSzPts val="1400"/>
              <a:buChar char="●"/>
            </a:pPr>
            <a:r>
              <a:rPr lang="en-US" dirty="0"/>
              <a:t> This data also fulfills the required conditions, and we mentioned before that it is the results of the second round, because its size is smaller, which allows us to run faster on </a:t>
            </a:r>
            <a:r>
              <a:rPr lang="en-US" dirty="0" err="1"/>
              <a:t>Jupyter</a:t>
            </a:r>
            <a:r>
              <a:rPr lang="en-US" dirty="0"/>
              <a:t>.</a:t>
            </a:r>
          </a:p>
        </p:txBody>
      </p:sp>
      <p:cxnSp>
        <p:nvCxnSpPr>
          <p:cNvPr id="216" name="Google Shape;216;p44"/>
          <p:cNvCxnSpPr>
            <a:cxnSpLocks/>
          </p:cNvCxnSpPr>
          <p:nvPr/>
        </p:nvCxnSpPr>
        <p:spPr>
          <a:xfrm>
            <a:off x="373380" y="414022"/>
            <a:ext cx="341582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7" name="Google Shape;216;p44">
            <a:extLst>
              <a:ext uri="{FF2B5EF4-FFF2-40B4-BE49-F238E27FC236}">
                <a16:creationId xmlns:a16="http://schemas.microsoft.com/office/drawing/2014/main" id="{49DCE6E3-F593-48DA-9F8D-CDC077D7C03E}"/>
              </a:ext>
            </a:extLst>
          </p:cNvPr>
          <p:cNvCxnSpPr>
            <a:cxnSpLocks/>
          </p:cNvCxnSpPr>
          <p:nvPr/>
        </p:nvCxnSpPr>
        <p:spPr>
          <a:xfrm>
            <a:off x="373380" y="1991362"/>
            <a:ext cx="341582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2384388" y="3177750"/>
            <a:ext cx="6759611" cy="598800"/>
          </a:xfrm>
          <a:prstGeom prst="rect">
            <a:avLst/>
          </a:prstGeom>
        </p:spPr>
        <p:txBody>
          <a:bodyPr spcFirstLastPara="1" wrap="square" lIns="91425" tIns="91425" rIns="91425" bIns="91425" anchor="b" anchorCtr="0">
            <a:noAutofit/>
          </a:bodyPr>
          <a:lstStyle/>
          <a:p>
            <a:pPr marL="155575" lvl="0" algn="l" rtl="0">
              <a:spcBef>
                <a:spcPts val="0"/>
              </a:spcBef>
              <a:spcAft>
                <a:spcPts val="0"/>
              </a:spcAft>
              <a:buClr>
                <a:schemeClr val="accent1"/>
              </a:buClr>
              <a:buSzPts val="1150"/>
            </a:pPr>
            <a:r>
              <a:rPr lang="en-US" sz="3200" b="1" dirty="0">
                <a:solidFill>
                  <a:schemeClr val="bg1"/>
                </a:solidFill>
                <a:uFill>
                  <a:noFill/>
                </a:uFill>
              </a:rPr>
              <a:t>General analytical questions</a:t>
            </a:r>
          </a:p>
        </p:txBody>
      </p:sp>
      <p:sp>
        <p:nvSpPr>
          <p:cNvPr id="207" name="Google Shape;207;p43"/>
          <p:cNvSpPr txBox="1">
            <a:spLocks noGrp="1"/>
          </p:cNvSpPr>
          <p:nvPr>
            <p:ph type="title" idx="2"/>
          </p:nvPr>
        </p:nvSpPr>
        <p:spPr>
          <a:xfrm>
            <a:off x="1145892" y="3177750"/>
            <a:ext cx="1238491"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2799631" y="3720650"/>
            <a:ext cx="4920675"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important statistics to know about this data</a:t>
            </a:r>
            <a:endParaRPr dirty="0"/>
          </a:p>
        </p:txBody>
      </p:sp>
      <p:cxnSp>
        <p:nvCxnSpPr>
          <p:cNvPr id="209" name="Google Shape;209;p43"/>
          <p:cNvCxnSpPr/>
          <p:nvPr/>
        </p:nvCxnSpPr>
        <p:spPr>
          <a:xfrm>
            <a:off x="2534304" y="310935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210489" y="2926711"/>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779813" y="3327217"/>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Printed Data</a:t>
            </a:r>
            <a:endParaRPr dirty="0"/>
          </a:p>
        </p:txBody>
      </p:sp>
      <p:sp>
        <p:nvSpPr>
          <p:cNvPr id="181" name="Google Shape;181;p40"/>
          <p:cNvSpPr txBox="1">
            <a:spLocks noGrp="1"/>
          </p:cNvSpPr>
          <p:nvPr>
            <p:ph type="title" idx="2"/>
          </p:nvPr>
        </p:nvSpPr>
        <p:spPr>
          <a:xfrm>
            <a:off x="6233828" y="3168721"/>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300" b="1" dirty="0">
                <a:solidFill>
                  <a:schemeClr val="bg1"/>
                </a:solidFill>
              </a:rPr>
              <a:t>Success rate for both</a:t>
            </a:r>
            <a:endParaRPr sz="1300" dirty="0"/>
          </a:p>
        </p:txBody>
      </p:sp>
      <p:sp>
        <p:nvSpPr>
          <p:cNvPr id="180" name="Google Shape;180;p40"/>
          <p:cNvSpPr txBox="1">
            <a:spLocks noGrp="1"/>
          </p:cNvSpPr>
          <p:nvPr>
            <p:ph type="subTitle" idx="1"/>
          </p:nvPr>
        </p:nvSpPr>
        <p:spPr>
          <a:xfrm>
            <a:off x="7011112" y="709892"/>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 </a:t>
            </a:r>
            <a:endParaRPr dirty="0"/>
          </a:p>
        </p:txBody>
      </p:sp>
      <p:sp>
        <p:nvSpPr>
          <p:cNvPr id="183" name="Google Shape;183;p40"/>
          <p:cNvSpPr txBox="1">
            <a:spLocks noGrp="1"/>
          </p:cNvSpPr>
          <p:nvPr>
            <p:ph type="title" idx="4"/>
          </p:nvPr>
        </p:nvSpPr>
        <p:spPr>
          <a:xfrm>
            <a:off x="1023187" y="3844458"/>
            <a:ext cx="2377660" cy="165635"/>
          </a:xfrm>
          <a:prstGeom prst="rect">
            <a:avLst/>
          </a:prstGeom>
        </p:spPr>
        <p:txBody>
          <a:bodyPr spcFirstLastPara="1" wrap="square" lIns="91425" tIns="91425" rIns="91425" bIns="91425" anchor="b" anchorCtr="0">
            <a:noAutofit/>
          </a:bodyPr>
          <a:lstStyle/>
          <a:p>
            <a:r>
              <a:rPr lang="en-US" sz="1400" b="1" dirty="0">
                <a:solidFill>
                  <a:schemeClr val="bg1"/>
                </a:solidFill>
                <a:uFill>
                  <a:noFill/>
                </a:uFill>
              </a:rPr>
              <a:t>Percentage In general</a:t>
            </a:r>
            <a:br>
              <a:rPr lang="en-US" sz="1400" b="1" dirty="0">
                <a:solidFill>
                  <a:schemeClr val="bg1"/>
                </a:solidFill>
                <a:uFill>
                  <a:noFill/>
                </a:uFill>
              </a:rPr>
            </a:br>
            <a:endParaRPr sz="1400" dirty="0"/>
          </a:p>
        </p:txBody>
      </p:sp>
      <p:sp>
        <p:nvSpPr>
          <p:cNvPr id="185" name="Google Shape;185;p40"/>
          <p:cNvSpPr txBox="1">
            <a:spLocks noGrp="1"/>
          </p:cNvSpPr>
          <p:nvPr>
            <p:ph type="title" idx="7"/>
          </p:nvPr>
        </p:nvSpPr>
        <p:spPr>
          <a:xfrm>
            <a:off x="3700542" y="2924199"/>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86" name="Google Shape;186;p40"/>
          <p:cNvSpPr txBox="1">
            <a:spLocks noGrp="1"/>
          </p:cNvSpPr>
          <p:nvPr>
            <p:ph type="title" idx="8"/>
          </p:nvPr>
        </p:nvSpPr>
        <p:spPr>
          <a:xfrm>
            <a:off x="6190595" y="285518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187" name="Google Shape;187;p40"/>
          <p:cNvCxnSpPr/>
          <p:nvPr/>
        </p:nvCxnSpPr>
        <p:spPr>
          <a:xfrm>
            <a:off x="2053053" y="352261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535441" y="3521492"/>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7025495" y="3435911"/>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Google Shape;178;p40">
            <a:extLst>
              <a:ext uri="{FF2B5EF4-FFF2-40B4-BE49-F238E27FC236}">
                <a16:creationId xmlns:a16="http://schemas.microsoft.com/office/drawing/2014/main" id="{73E4538F-21A4-4EDC-A5A2-28427EFBB74B}"/>
              </a:ext>
            </a:extLst>
          </p:cNvPr>
          <p:cNvSpPr txBox="1">
            <a:spLocks/>
          </p:cNvSpPr>
          <p:nvPr/>
        </p:nvSpPr>
        <p:spPr>
          <a:xfrm>
            <a:off x="93366" y="1331571"/>
            <a:ext cx="7214352" cy="15103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pPr algn="just"/>
            <a:endParaRPr lang="en" sz="1300" dirty="0"/>
          </a:p>
        </p:txBody>
      </p:sp>
      <p:sp>
        <p:nvSpPr>
          <p:cNvPr id="16" name="TextBox 15">
            <a:extLst>
              <a:ext uri="{FF2B5EF4-FFF2-40B4-BE49-F238E27FC236}">
                <a16:creationId xmlns:a16="http://schemas.microsoft.com/office/drawing/2014/main" id="{BBB57E13-36C3-4186-B839-EC8F22C571C9}"/>
              </a:ext>
            </a:extLst>
          </p:cNvPr>
          <p:cNvSpPr txBox="1"/>
          <p:nvPr/>
        </p:nvSpPr>
        <p:spPr>
          <a:xfrm>
            <a:off x="93366" y="1327442"/>
            <a:ext cx="7430178" cy="2031325"/>
          </a:xfrm>
          <a:prstGeom prst="rect">
            <a:avLst/>
          </a:prstGeom>
          <a:noFill/>
        </p:spPr>
        <p:txBody>
          <a:bodyPr wrap="square">
            <a:spAutoFit/>
          </a:bodyPr>
          <a:lstStyle/>
          <a:p>
            <a:r>
              <a:rPr lang="en-US" b="1" dirty="0">
                <a:solidFill>
                  <a:srgbClr val="FFC000"/>
                </a:solidFill>
                <a:uFill>
                  <a:noFill/>
                </a:uFill>
              </a:rPr>
              <a:t>2.1 What’s the percentage of boys to girls &amp; who are successful among them?</a:t>
            </a:r>
          </a:p>
          <a:p>
            <a:r>
              <a:rPr lang="en-US" b="1" dirty="0">
                <a:solidFill>
                  <a:srgbClr val="FFC000"/>
                </a:solidFill>
                <a:uFill>
                  <a:noFill/>
                </a:uFill>
              </a:rPr>
              <a:t> </a:t>
            </a:r>
            <a:r>
              <a:rPr lang="en-US" b="1" dirty="0">
                <a:solidFill>
                  <a:schemeClr val="bg1"/>
                </a:solidFill>
                <a:uFill>
                  <a:noFill/>
                </a:uFill>
              </a:rPr>
              <a:t>The results are shown as follows: </a:t>
            </a:r>
          </a:p>
          <a:p>
            <a:pPr marL="342900" indent="-342900">
              <a:buClr>
                <a:schemeClr val="bg1"/>
              </a:buClr>
              <a:buFont typeface="Wingdings" panose="05000000000000000000" pitchFamily="2" charset="2"/>
              <a:buChar char="Ø"/>
            </a:pPr>
            <a:r>
              <a:rPr lang="en-US" b="1" dirty="0">
                <a:solidFill>
                  <a:schemeClr val="bg1"/>
                </a:solidFill>
                <a:uFill>
                  <a:noFill/>
                </a:uFill>
              </a:rPr>
              <a:t>Percentage In general</a:t>
            </a:r>
          </a:p>
          <a:p>
            <a:pPr>
              <a:buClr>
                <a:schemeClr val="bg1"/>
              </a:buClr>
            </a:pPr>
            <a:r>
              <a:rPr lang="en-US" b="1" dirty="0">
                <a:solidFill>
                  <a:schemeClr val="bg1"/>
                </a:solidFill>
                <a:uFill>
                  <a:noFill/>
                </a:uFill>
              </a:rPr>
              <a:t>	 Boys : 40.551065, &amp; Girls : 59.448935</a:t>
            </a:r>
            <a:r>
              <a:rPr lang="ar-EG" b="1" dirty="0">
                <a:solidFill>
                  <a:schemeClr val="bg1"/>
                </a:solidFill>
                <a:uFill>
                  <a:noFill/>
                </a:uFill>
              </a:rPr>
              <a:t> </a:t>
            </a:r>
            <a:endParaRPr lang="en-US" b="1" dirty="0">
              <a:solidFill>
                <a:schemeClr val="bg1"/>
              </a:solidFill>
              <a:uFill>
                <a:noFill/>
              </a:uFill>
            </a:endParaRPr>
          </a:p>
          <a:p>
            <a:pPr>
              <a:buClr>
                <a:schemeClr val="bg1"/>
              </a:buClr>
            </a:pPr>
            <a:r>
              <a:rPr lang="en-US" b="1" dirty="0">
                <a:solidFill>
                  <a:schemeClr val="bg1"/>
                </a:solidFill>
                <a:uFill>
                  <a:noFill/>
                </a:uFill>
              </a:rPr>
              <a:t>	Which means that the majority of students taking the exams are girls</a:t>
            </a:r>
          </a:p>
          <a:p>
            <a:pPr marL="285750" indent="-285750">
              <a:buClr>
                <a:schemeClr val="bg1"/>
              </a:buClr>
              <a:buFont typeface="Wingdings" panose="05000000000000000000" pitchFamily="2" charset="2"/>
              <a:buChar char="Ø"/>
            </a:pPr>
            <a:r>
              <a:rPr lang="en-US" b="1" dirty="0">
                <a:solidFill>
                  <a:schemeClr val="bg1"/>
                </a:solidFill>
              </a:rPr>
              <a:t>Success rate for both of them With respect to the number difference between them (divided by the total number of each)</a:t>
            </a:r>
          </a:p>
          <a:p>
            <a:pPr>
              <a:buClr>
                <a:schemeClr val="bg1"/>
              </a:buClr>
            </a:pPr>
            <a:r>
              <a:rPr lang="en-US" b="1" dirty="0">
                <a:solidFill>
                  <a:schemeClr val="bg1"/>
                </a:solidFill>
              </a:rPr>
              <a:t>	Boys : 49.8 &amp; Girls : 50.2</a:t>
            </a:r>
            <a:endParaRPr lang="ar-EG" b="1" dirty="0">
              <a:solidFill>
                <a:schemeClr val="bg1"/>
              </a:solidFill>
            </a:endParaRPr>
          </a:p>
          <a:p>
            <a:pPr>
              <a:buClr>
                <a:schemeClr val="bg1"/>
              </a:buClr>
            </a:pPr>
            <a:r>
              <a:rPr lang="ar-EG" b="1" dirty="0">
                <a:solidFill>
                  <a:schemeClr val="bg1"/>
                </a:solidFill>
              </a:rPr>
              <a:t>	</a:t>
            </a:r>
            <a:endParaRPr lang="en-US" b="1" dirty="0">
              <a:solidFill>
                <a:schemeClr val="bg1"/>
              </a:solidFill>
            </a:endParaRPr>
          </a:p>
        </p:txBody>
      </p:sp>
      <p:sp>
        <p:nvSpPr>
          <p:cNvPr id="20" name="Subtitle 19">
            <a:extLst>
              <a:ext uri="{FF2B5EF4-FFF2-40B4-BE49-F238E27FC236}">
                <a16:creationId xmlns:a16="http://schemas.microsoft.com/office/drawing/2014/main" id="{D02E90C6-0DDB-46F6-8D82-13487F3915FC}"/>
              </a:ext>
            </a:extLst>
          </p:cNvPr>
          <p:cNvSpPr txBox="1">
            <a:spLocks noGrp="1"/>
          </p:cNvSpPr>
          <p:nvPr>
            <p:ph type="subTitle" idx="3"/>
          </p:nvPr>
        </p:nvSpPr>
        <p:spPr>
          <a:xfrm>
            <a:off x="7108825" y="139700"/>
            <a:ext cx="2066925" cy="400079"/>
          </a:xfrm>
          <a:prstGeom prst="rect">
            <a:avLst/>
          </a:prstGeom>
          <a:noFill/>
        </p:spPr>
        <p:txBody>
          <a:bodyPr wrap="square">
            <a:spAutoFit/>
          </a:bodyPr>
          <a:lstStyle/>
          <a:p>
            <a:pPr>
              <a:buClr>
                <a:schemeClr val="bg1"/>
              </a:buClr>
            </a:pPr>
            <a:r>
              <a:rPr lang="ar-EG" b="1" dirty="0">
                <a:solidFill>
                  <a:schemeClr val="bg1"/>
                </a:solidFill>
              </a:rPr>
              <a:t>	</a:t>
            </a:r>
            <a:endParaRPr lang="en-US" b="1" dirty="0">
              <a:solidFill>
                <a:schemeClr val="bg1"/>
              </a:solidFill>
            </a:endParaRPr>
          </a:p>
        </p:txBody>
      </p:sp>
      <p:pic>
        <p:nvPicPr>
          <p:cNvPr id="7" name="Picture 6">
            <a:extLst>
              <a:ext uri="{FF2B5EF4-FFF2-40B4-BE49-F238E27FC236}">
                <a16:creationId xmlns:a16="http://schemas.microsoft.com/office/drawing/2014/main" id="{9CC6FA98-D573-4E43-8259-F8D0C40047FD}"/>
              </a:ext>
            </a:extLst>
          </p:cNvPr>
          <p:cNvPicPr>
            <a:picLocks noChangeAspect="1"/>
          </p:cNvPicPr>
          <p:nvPr/>
        </p:nvPicPr>
        <p:blipFill>
          <a:blip r:embed="rId3"/>
          <a:stretch>
            <a:fillRect/>
          </a:stretch>
        </p:blipFill>
        <p:spPr>
          <a:xfrm>
            <a:off x="3527169" y="3793305"/>
            <a:ext cx="2810945" cy="1350196"/>
          </a:xfrm>
          <a:prstGeom prst="rect">
            <a:avLst/>
          </a:prstGeom>
        </p:spPr>
      </p:pic>
      <p:pic>
        <p:nvPicPr>
          <p:cNvPr id="9" name="Picture 8">
            <a:extLst>
              <a:ext uri="{FF2B5EF4-FFF2-40B4-BE49-F238E27FC236}">
                <a16:creationId xmlns:a16="http://schemas.microsoft.com/office/drawing/2014/main" id="{00DD5A17-6A78-4B9E-8815-D28CCF5142F0}"/>
              </a:ext>
            </a:extLst>
          </p:cNvPr>
          <p:cNvPicPr>
            <a:picLocks noChangeAspect="1"/>
          </p:cNvPicPr>
          <p:nvPr/>
        </p:nvPicPr>
        <p:blipFill>
          <a:blip r:embed="rId4"/>
          <a:stretch>
            <a:fillRect/>
          </a:stretch>
        </p:blipFill>
        <p:spPr>
          <a:xfrm>
            <a:off x="6505797" y="3656229"/>
            <a:ext cx="1636490" cy="1487711"/>
          </a:xfrm>
          <a:prstGeom prst="rect">
            <a:avLst/>
          </a:prstGeom>
        </p:spPr>
      </p:pic>
      <p:pic>
        <p:nvPicPr>
          <p:cNvPr id="11" name="Picture 10">
            <a:extLst>
              <a:ext uri="{FF2B5EF4-FFF2-40B4-BE49-F238E27FC236}">
                <a16:creationId xmlns:a16="http://schemas.microsoft.com/office/drawing/2014/main" id="{9A2C730F-B1F8-498E-BF45-0CE6F28477C7}"/>
              </a:ext>
            </a:extLst>
          </p:cNvPr>
          <p:cNvPicPr>
            <a:picLocks noChangeAspect="1"/>
          </p:cNvPicPr>
          <p:nvPr/>
        </p:nvPicPr>
        <p:blipFill>
          <a:blip r:embed="rId5"/>
          <a:stretch>
            <a:fillRect/>
          </a:stretch>
        </p:blipFill>
        <p:spPr>
          <a:xfrm>
            <a:off x="899923" y="3717121"/>
            <a:ext cx="2434767" cy="14080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1" name="Google Shape;2091;p62"/>
          <p:cNvSpPr txBox="1">
            <a:spLocks noGrp="1"/>
          </p:cNvSpPr>
          <p:nvPr>
            <p:ph type="title"/>
          </p:nvPr>
        </p:nvSpPr>
        <p:spPr>
          <a:xfrm>
            <a:off x="795454" y="445026"/>
            <a:ext cx="6153305" cy="855950"/>
          </a:xfrm>
          <a:prstGeom prst="rect">
            <a:avLst/>
          </a:prstGeom>
        </p:spPr>
        <p:txBody>
          <a:bodyPr spcFirstLastPara="1" wrap="square" lIns="91425" tIns="91425" rIns="91425" bIns="91425" anchor="t" anchorCtr="0">
            <a:noAutofit/>
          </a:bodyPr>
          <a:lstStyle/>
          <a:p>
            <a:pPr marL="155575" lvl="0" indent="0" algn="l" rtl="0">
              <a:spcBef>
                <a:spcPts val="0"/>
              </a:spcBef>
              <a:spcAft>
                <a:spcPts val="0"/>
              </a:spcAft>
              <a:buClr>
                <a:schemeClr val="accent1"/>
              </a:buClr>
              <a:buSzPts val="1150"/>
              <a:buNone/>
            </a:pPr>
            <a:r>
              <a:rPr lang="en-US" b="1" dirty="0">
                <a:solidFill>
                  <a:schemeClr val="tx2"/>
                </a:solidFill>
                <a:uFill>
                  <a:noFill/>
                </a:uFill>
              </a:rPr>
              <a:t>2.2 How many absentees are there in each subject for each specialty?</a:t>
            </a:r>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030425EC-2542-4FA5-B119-3738D4430D7D}"/>
              </a:ext>
            </a:extLst>
          </p:cNvPr>
          <p:cNvPicPr>
            <a:picLocks noChangeAspect="1"/>
          </p:cNvPicPr>
          <p:nvPr/>
        </p:nvPicPr>
        <p:blipFill>
          <a:blip r:embed="rId3"/>
          <a:stretch>
            <a:fillRect/>
          </a:stretch>
        </p:blipFill>
        <p:spPr>
          <a:xfrm>
            <a:off x="95062" y="1331980"/>
            <a:ext cx="2854712" cy="3526640"/>
          </a:xfrm>
          <a:prstGeom prst="rect">
            <a:avLst/>
          </a:prstGeom>
        </p:spPr>
      </p:pic>
      <p:pic>
        <p:nvPicPr>
          <p:cNvPr id="9" name="Picture 8">
            <a:extLst>
              <a:ext uri="{FF2B5EF4-FFF2-40B4-BE49-F238E27FC236}">
                <a16:creationId xmlns:a16="http://schemas.microsoft.com/office/drawing/2014/main" id="{CE7CD12D-4FBB-4480-B664-B9DEABC5BAF3}"/>
              </a:ext>
            </a:extLst>
          </p:cNvPr>
          <p:cNvPicPr>
            <a:picLocks noChangeAspect="1"/>
          </p:cNvPicPr>
          <p:nvPr/>
        </p:nvPicPr>
        <p:blipFill>
          <a:blip r:embed="rId4"/>
          <a:stretch>
            <a:fillRect/>
          </a:stretch>
        </p:blipFill>
        <p:spPr>
          <a:xfrm>
            <a:off x="6141396" y="1331979"/>
            <a:ext cx="2854712" cy="3545693"/>
          </a:xfrm>
          <a:prstGeom prst="rect">
            <a:avLst/>
          </a:prstGeom>
        </p:spPr>
      </p:pic>
      <p:pic>
        <p:nvPicPr>
          <p:cNvPr id="11" name="Picture 10">
            <a:extLst>
              <a:ext uri="{FF2B5EF4-FFF2-40B4-BE49-F238E27FC236}">
                <a16:creationId xmlns:a16="http://schemas.microsoft.com/office/drawing/2014/main" id="{0D72A9FB-3C8D-4639-AD8B-904E5E6D1E78}"/>
              </a:ext>
            </a:extLst>
          </p:cNvPr>
          <p:cNvPicPr>
            <a:picLocks noChangeAspect="1"/>
          </p:cNvPicPr>
          <p:nvPr/>
        </p:nvPicPr>
        <p:blipFill>
          <a:blip r:embed="rId5"/>
          <a:stretch>
            <a:fillRect/>
          </a:stretch>
        </p:blipFill>
        <p:spPr>
          <a:xfrm>
            <a:off x="3118229" y="1331979"/>
            <a:ext cx="2854712" cy="35456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57737" y="187451"/>
            <a:ext cx="5679439" cy="1018015"/>
          </a:xfrm>
          <a:prstGeom prst="rect">
            <a:avLst/>
          </a:prstGeom>
        </p:spPr>
        <p:txBody>
          <a:bodyPr spcFirstLastPara="1" wrap="square" lIns="91425" tIns="91425" rIns="91425" bIns="91425" anchor="t" anchorCtr="0">
            <a:noAutofit/>
          </a:bodyPr>
          <a:lstStyle/>
          <a:p>
            <a:pPr marL="155575" lvl="0" indent="0" algn="l" rtl="0">
              <a:spcBef>
                <a:spcPts val="0"/>
              </a:spcBef>
              <a:spcAft>
                <a:spcPts val="0"/>
              </a:spcAft>
              <a:buClr>
                <a:schemeClr val="accent1"/>
              </a:buClr>
              <a:buSzPts val="1150"/>
              <a:buNone/>
            </a:pPr>
            <a:r>
              <a:rPr lang="en-US" sz="2000" b="1" dirty="0">
                <a:solidFill>
                  <a:schemeClr val="tx2"/>
                </a:solidFill>
                <a:uFill>
                  <a:noFill/>
                </a:uFill>
              </a:rPr>
              <a:t>2.3 What’s</a:t>
            </a:r>
            <a:r>
              <a:rPr lang="ar-EG" sz="2000" b="1" dirty="0">
                <a:solidFill>
                  <a:schemeClr val="tx2"/>
                </a:solidFill>
                <a:uFill>
                  <a:noFill/>
                </a:uFill>
              </a:rPr>
              <a:t> </a:t>
            </a:r>
            <a:r>
              <a:rPr lang="en-US" sz="2000" b="1" dirty="0">
                <a:solidFill>
                  <a:schemeClr val="tx2"/>
                </a:solidFill>
                <a:uFill>
                  <a:noFill/>
                </a:uFill>
              </a:rPr>
              <a:t>the percentage of different specializations &amp; who’re the successful</a:t>
            </a:r>
            <a:r>
              <a:rPr lang="ar-EG" sz="2000" b="1" dirty="0">
                <a:solidFill>
                  <a:schemeClr val="tx2"/>
                </a:solidFill>
                <a:uFill>
                  <a:noFill/>
                </a:uFill>
              </a:rPr>
              <a:t>/</a:t>
            </a:r>
            <a:r>
              <a:rPr lang="en-US" sz="2000" b="1" dirty="0">
                <a:solidFill>
                  <a:schemeClr val="tx2"/>
                </a:solidFill>
                <a:uFill>
                  <a:noFill/>
                </a:uFill>
              </a:rPr>
              <a:t>fail ones?</a:t>
            </a:r>
            <a:endParaRPr lang="ar-EG" sz="2000" b="1" dirty="0">
              <a:solidFill>
                <a:schemeClr val="tx2"/>
              </a:solidFill>
              <a:uFill>
                <a:noFill/>
              </a:uFill>
            </a:endParaRPr>
          </a:p>
        </p:txBody>
      </p:sp>
      <p:cxnSp>
        <p:nvCxnSpPr>
          <p:cNvPr id="222" name="Google Shape;222;p45"/>
          <p:cNvCxnSpPr>
            <a:cxnSpLocks/>
          </p:cNvCxnSpPr>
          <p:nvPr/>
        </p:nvCxnSpPr>
        <p:spPr>
          <a:xfrm>
            <a:off x="3577590" y="1659638"/>
            <a:ext cx="198882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81280" y="1176093"/>
            <a:ext cx="250580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300" dirty="0"/>
              <a:t>Percentage of different specializations</a:t>
            </a:r>
            <a:endParaRPr sz="1300" dirty="0"/>
          </a:p>
        </p:txBody>
      </p:sp>
      <p:sp>
        <p:nvSpPr>
          <p:cNvPr id="225" name="Google Shape;225;p45"/>
          <p:cNvSpPr txBox="1">
            <a:spLocks noGrp="1"/>
          </p:cNvSpPr>
          <p:nvPr>
            <p:ph type="title" idx="2"/>
          </p:nvPr>
        </p:nvSpPr>
        <p:spPr>
          <a:xfrm>
            <a:off x="3032421" y="1119523"/>
            <a:ext cx="3098716"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300" dirty="0"/>
              <a:t>Successful students by specialization</a:t>
            </a:r>
            <a:endParaRPr sz="1300" dirty="0"/>
          </a:p>
        </p:txBody>
      </p:sp>
      <p:cxnSp>
        <p:nvCxnSpPr>
          <p:cNvPr id="227" name="Google Shape;227;p45"/>
          <p:cNvCxnSpPr>
            <a:cxnSpLocks/>
          </p:cNvCxnSpPr>
          <p:nvPr/>
        </p:nvCxnSpPr>
        <p:spPr>
          <a:xfrm>
            <a:off x="256540" y="1667923"/>
            <a:ext cx="241659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2" name="Picture 11">
            <a:extLst>
              <a:ext uri="{FF2B5EF4-FFF2-40B4-BE49-F238E27FC236}">
                <a16:creationId xmlns:a16="http://schemas.microsoft.com/office/drawing/2014/main" id="{7C2AC391-09F1-4B02-9514-FF2A4D1A7858}"/>
              </a:ext>
            </a:extLst>
          </p:cNvPr>
          <p:cNvPicPr>
            <a:picLocks noChangeAspect="1"/>
          </p:cNvPicPr>
          <p:nvPr/>
        </p:nvPicPr>
        <p:blipFill>
          <a:blip r:embed="rId3"/>
          <a:stretch>
            <a:fillRect/>
          </a:stretch>
        </p:blipFill>
        <p:spPr>
          <a:xfrm>
            <a:off x="3288878" y="1852907"/>
            <a:ext cx="2763000" cy="2664789"/>
          </a:xfrm>
          <a:prstGeom prst="rect">
            <a:avLst/>
          </a:prstGeom>
        </p:spPr>
      </p:pic>
      <p:pic>
        <p:nvPicPr>
          <p:cNvPr id="14" name="Picture 13">
            <a:extLst>
              <a:ext uri="{FF2B5EF4-FFF2-40B4-BE49-F238E27FC236}">
                <a16:creationId xmlns:a16="http://schemas.microsoft.com/office/drawing/2014/main" id="{CDB7F7AA-6D87-4F01-A6ED-78947BECB521}"/>
              </a:ext>
            </a:extLst>
          </p:cNvPr>
          <p:cNvPicPr>
            <a:picLocks noChangeAspect="1"/>
          </p:cNvPicPr>
          <p:nvPr/>
        </p:nvPicPr>
        <p:blipFill>
          <a:blip r:embed="rId4"/>
          <a:stretch>
            <a:fillRect/>
          </a:stretch>
        </p:blipFill>
        <p:spPr>
          <a:xfrm>
            <a:off x="81280" y="1798312"/>
            <a:ext cx="2939462" cy="2773981"/>
          </a:xfrm>
          <a:prstGeom prst="rect">
            <a:avLst/>
          </a:prstGeom>
        </p:spPr>
      </p:pic>
      <p:sp>
        <p:nvSpPr>
          <p:cNvPr id="27" name="TextBox 26">
            <a:extLst>
              <a:ext uri="{FF2B5EF4-FFF2-40B4-BE49-F238E27FC236}">
                <a16:creationId xmlns:a16="http://schemas.microsoft.com/office/drawing/2014/main" id="{441BE004-942D-46AA-B4F1-C3740880B317}"/>
              </a:ext>
            </a:extLst>
          </p:cNvPr>
          <p:cNvSpPr txBox="1"/>
          <p:nvPr/>
        </p:nvSpPr>
        <p:spPr>
          <a:xfrm>
            <a:off x="-77973" y="4592342"/>
            <a:ext cx="3098715" cy="461665"/>
          </a:xfrm>
          <a:prstGeom prst="rect">
            <a:avLst/>
          </a:prstGeom>
          <a:noFill/>
        </p:spPr>
        <p:txBody>
          <a:bodyPr wrap="square">
            <a:spAutoFit/>
          </a:bodyPr>
          <a:lstStyle/>
          <a:p>
            <a:pPr marL="0" lvl="0" indent="0" algn="ctr" rtl="0">
              <a:spcBef>
                <a:spcPts val="0"/>
              </a:spcBef>
              <a:spcAft>
                <a:spcPts val="0"/>
              </a:spcAft>
              <a:buNone/>
            </a:pPr>
            <a:r>
              <a:rPr lang="en-US" sz="1200" dirty="0">
                <a:solidFill>
                  <a:schemeClr val="bg1"/>
                </a:solidFill>
              </a:rPr>
              <a:t>Most of the students are majoring in literature and the minority in mathematics</a:t>
            </a:r>
          </a:p>
        </p:txBody>
      </p:sp>
      <p:sp>
        <p:nvSpPr>
          <p:cNvPr id="29" name="TextBox 28">
            <a:extLst>
              <a:ext uri="{FF2B5EF4-FFF2-40B4-BE49-F238E27FC236}">
                <a16:creationId xmlns:a16="http://schemas.microsoft.com/office/drawing/2014/main" id="{19D3A769-9230-4716-BA3A-5460A69EA5AA}"/>
              </a:ext>
            </a:extLst>
          </p:cNvPr>
          <p:cNvSpPr txBox="1"/>
          <p:nvPr/>
        </p:nvSpPr>
        <p:spPr>
          <a:xfrm>
            <a:off x="3219717" y="4516570"/>
            <a:ext cx="3000163" cy="646331"/>
          </a:xfrm>
          <a:prstGeom prst="rect">
            <a:avLst/>
          </a:prstGeom>
          <a:noFill/>
        </p:spPr>
        <p:txBody>
          <a:bodyPr wrap="square">
            <a:spAutoFit/>
          </a:bodyPr>
          <a:lstStyle/>
          <a:p>
            <a:r>
              <a:rPr lang="en-US" sz="1200" dirty="0">
                <a:solidFill>
                  <a:schemeClr val="bg1"/>
                </a:solidFill>
              </a:rPr>
              <a:t>Almost all the same percentages with a very slight success advantage for science students</a:t>
            </a:r>
          </a:p>
        </p:txBody>
      </p:sp>
      <p:cxnSp>
        <p:nvCxnSpPr>
          <p:cNvPr id="13" name="Google Shape;222;p45">
            <a:extLst>
              <a:ext uri="{FF2B5EF4-FFF2-40B4-BE49-F238E27FC236}">
                <a16:creationId xmlns:a16="http://schemas.microsoft.com/office/drawing/2014/main" id="{1096BA97-F120-4B3A-B527-94D28B95FB44}"/>
              </a:ext>
            </a:extLst>
          </p:cNvPr>
          <p:cNvCxnSpPr>
            <a:cxnSpLocks/>
          </p:cNvCxnSpPr>
          <p:nvPr/>
        </p:nvCxnSpPr>
        <p:spPr>
          <a:xfrm>
            <a:off x="6728460" y="1659638"/>
            <a:ext cx="202692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5" name="Google Shape;225;p45">
            <a:extLst>
              <a:ext uri="{FF2B5EF4-FFF2-40B4-BE49-F238E27FC236}">
                <a16:creationId xmlns:a16="http://schemas.microsoft.com/office/drawing/2014/main" id="{8B002CB3-7838-4EA2-BBBC-454675AC2B30}"/>
              </a:ext>
            </a:extLst>
          </p:cNvPr>
          <p:cNvSpPr txBox="1">
            <a:spLocks/>
          </p:cNvSpPr>
          <p:nvPr/>
        </p:nvSpPr>
        <p:spPr>
          <a:xfrm>
            <a:off x="6131137" y="1111238"/>
            <a:ext cx="3098716"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300" dirty="0"/>
              <a:t>Failing students according to specialization</a:t>
            </a:r>
          </a:p>
        </p:txBody>
      </p:sp>
      <p:pic>
        <p:nvPicPr>
          <p:cNvPr id="9" name="Picture 8">
            <a:extLst>
              <a:ext uri="{FF2B5EF4-FFF2-40B4-BE49-F238E27FC236}">
                <a16:creationId xmlns:a16="http://schemas.microsoft.com/office/drawing/2014/main" id="{8BB2AC28-BBF3-4800-A30F-D05BA98F953E}"/>
              </a:ext>
            </a:extLst>
          </p:cNvPr>
          <p:cNvPicPr>
            <a:picLocks noChangeAspect="1"/>
          </p:cNvPicPr>
          <p:nvPr/>
        </p:nvPicPr>
        <p:blipFill>
          <a:blip r:embed="rId5"/>
          <a:stretch>
            <a:fillRect/>
          </a:stretch>
        </p:blipFill>
        <p:spPr>
          <a:xfrm>
            <a:off x="6387593" y="1852907"/>
            <a:ext cx="2589416" cy="2664789"/>
          </a:xfrm>
          <a:prstGeom prst="rect">
            <a:avLst/>
          </a:prstGeom>
        </p:spPr>
      </p:pic>
      <p:sp>
        <p:nvSpPr>
          <p:cNvPr id="23" name="TextBox 22">
            <a:extLst>
              <a:ext uri="{FF2B5EF4-FFF2-40B4-BE49-F238E27FC236}">
                <a16:creationId xmlns:a16="http://schemas.microsoft.com/office/drawing/2014/main" id="{8B240F61-E477-4A01-A899-8D270BC17C22}"/>
              </a:ext>
            </a:extLst>
          </p:cNvPr>
          <p:cNvSpPr txBox="1"/>
          <p:nvPr/>
        </p:nvSpPr>
        <p:spPr>
          <a:xfrm>
            <a:off x="6302798" y="4540309"/>
            <a:ext cx="3000163" cy="461665"/>
          </a:xfrm>
          <a:prstGeom prst="rect">
            <a:avLst/>
          </a:prstGeom>
          <a:noFill/>
        </p:spPr>
        <p:txBody>
          <a:bodyPr wrap="square">
            <a:spAutoFit/>
          </a:bodyPr>
          <a:lstStyle/>
          <a:p>
            <a:r>
              <a:rPr lang="en-US" sz="1200" dirty="0">
                <a:solidFill>
                  <a:schemeClr val="bg1"/>
                </a:solidFill>
              </a:rPr>
              <a:t>Most of the students who fail are literary students</a:t>
            </a: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825</TotalTime>
  <Words>2601</Words>
  <Application>Microsoft Office PowerPoint</Application>
  <PresentationFormat>On-screen Show (16:9)</PresentationFormat>
  <Paragraphs>276</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Montserrat</vt:lpstr>
      <vt:lpstr>Bahnschrift</vt:lpstr>
      <vt:lpstr>Montserrat ExtraBold</vt:lpstr>
      <vt:lpstr>Arial</vt:lpstr>
      <vt:lpstr>Wingdings</vt:lpstr>
      <vt:lpstr>Montserrat ExtraLight</vt:lpstr>
      <vt:lpstr>Futuristic Background by Slidesgo</vt:lpstr>
      <vt:lpstr>DATA MINING PROGECT</vt:lpstr>
      <vt:lpstr>Contents</vt:lpstr>
      <vt:lpstr>DatasetUsed</vt:lpstr>
      <vt:lpstr>1.1 Information about dataset . We have chosen a dataset about the results of high school students, especially the second round . It consists of 153,833 rows and 25 columns . The columns are as follows: </vt:lpstr>
      <vt:lpstr>1.2 Where did we find it?</vt:lpstr>
      <vt:lpstr>General analytical questions</vt:lpstr>
      <vt:lpstr>01</vt:lpstr>
      <vt:lpstr>2.2 How many absentees are there in each subject for each specialty?</vt:lpstr>
      <vt:lpstr>2.3 What’s the percentage of different specializations &amp; who’re the successful/fail ones?</vt:lpstr>
      <vt:lpstr> 2.4 Percentage of successful students in each governorate</vt:lpstr>
      <vt:lpstr>2.5 The overall success rate of students in each subject</vt:lpstr>
      <vt:lpstr>2.6 Who are the top ten students in each specialty?</vt:lpstr>
      <vt:lpstr>2.7 Which administration and school has the highest average grades in Alexandria?</vt:lpstr>
      <vt:lpstr>2.8 Did the majority pass the exams with a half grade in each subject?</vt:lpstr>
      <vt:lpstr>2.9  Possible cheating rates in exams for each city !</vt:lpstr>
      <vt:lpstr>PowerPoint Presentation</vt:lpstr>
      <vt:lpstr> 3.1 The subject that most affects status</vt:lpstr>
      <vt:lpstr> 3.1 The subject that most affects status</vt:lpstr>
      <vt:lpstr> 3.1 The subject that most affects status</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)K-Means clustering)  </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)K-Medoids clustering)  </vt:lpstr>
      <vt:lpstr>3.2 Possible grades that were added to the failing student to pass the exam )K-Medoids clustering)  </vt:lpstr>
      <vt:lpstr>3.3 Classifying students’ level in each subject using advanced clustering ( Fuzzy )  </vt:lpstr>
      <vt:lpstr>3.3 Classifying students’ level in each subject using advanced clustering ( Fuzzy )  </vt:lpstr>
      <vt:lpstr>3.3 Classifying students’ level in each subject using advanced clustering ( Fuzzy )  </vt:lpstr>
      <vt:lpstr>3.4 The relationship between each subject and grouping similar ones  ( Hierarchical )  </vt:lpstr>
      <vt:lpstr>3.4 The relationship between each subject and grouping similar ones  ( Hierarchical )  </vt:lpstr>
      <vt:lpstr>3.4 The relationship between each subject and grouping similar ones  ( Hierarchical )  </vt:lpstr>
      <vt:lpstr>3.4 The relationship between each subject and grouping similar ones  ( Hierarchical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PROGECT</dc:title>
  <cp:lastModifiedBy>osama samaan</cp:lastModifiedBy>
  <cp:revision>177</cp:revision>
  <dcterms:modified xsi:type="dcterms:W3CDTF">2024-05-08T11:16:59Z</dcterms:modified>
</cp:coreProperties>
</file>